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4"/>
    <p:sldMasterId id="2147483858" r:id="rId5"/>
  </p:sldMasterIdLst>
  <p:notesMasterIdLst>
    <p:notesMasterId r:id="rId19"/>
  </p:notesMasterIdLst>
  <p:handoutMasterIdLst>
    <p:handoutMasterId r:id="rId20"/>
  </p:handoutMasterIdLst>
  <p:sldIdLst>
    <p:sldId id="256" r:id="rId6"/>
    <p:sldId id="943" r:id="rId7"/>
    <p:sldId id="940" r:id="rId8"/>
    <p:sldId id="944" r:id="rId9"/>
    <p:sldId id="938" r:id="rId10"/>
    <p:sldId id="941" r:id="rId11"/>
    <p:sldId id="942" r:id="rId12"/>
    <p:sldId id="947" r:id="rId13"/>
    <p:sldId id="948" r:id="rId14"/>
    <p:sldId id="950" r:id="rId15"/>
    <p:sldId id="951" r:id="rId16"/>
    <p:sldId id="946" r:id="rId17"/>
    <p:sldId id="25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ydia Huang" initials="LH" lastIdx="1" clrIdx="0">
    <p:extLst>
      <p:ext uri="{19B8F6BF-5375-455C-9EA6-DF929625EA0E}">
        <p15:presenceInfo xmlns:p15="http://schemas.microsoft.com/office/powerpoint/2012/main" userId="S::lhuang@futurewei.com::e75e5094-024f-4b8f-ad0c-9e1fe5655e7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4D0A2"/>
    <a:srgbClr val="FF0000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9" autoAdjust="0"/>
    <p:restoredTop sz="82043" autoAdjust="0"/>
  </p:normalViewPr>
  <p:slideViewPr>
    <p:cSldViewPr snapToGrid="0">
      <p:cViewPr varScale="1">
        <p:scale>
          <a:sx n="135" d="100"/>
          <a:sy n="135" d="100"/>
        </p:scale>
        <p:origin x="532" y="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277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2B52E1-D314-4B6E-BA3A-CDBCDD444A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6EFB19-F2D4-4D47-A3A0-A0A1F66850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54248-2F7D-47AE-BD85-F8655F69165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9B970-498A-4800-AC7A-57CDD1DED6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A98AB7-4EAD-42DC-8A8A-ADC86EA4DA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64390-0070-41F6-B2CE-B5B860EA9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67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520C6-56AC-4B6D-AC74-4BFBEC9D5141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A6347-9C5C-4498-B753-1DF27CA46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08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9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Hardware resources limited to </a:t>
            </a:r>
            <a:r>
              <a:rPr lang="en-US" altLang="zh-CN" sz="1200" i="1" dirty="0"/>
              <a:t>n</a:t>
            </a:r>
            <a:r>
              <a:rPr lang="en-US" altLang="zh-CN" sz="1200" dirty="0"/>
              <a:t> flows.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79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模型针对两种类型的 </a:t>
            </a:r>
            <a:r>
              <a:rPr lang="en-US" altLang="zh-CN" dirty="0"/>
              <a:t>VM</a:t>
            </a:r>
            <a:r>
              <a:rPr lang="zh-CN" altLang="en-US" dirty="0"/>
              <a:t>，一类是 </a:t>
            </a:r>
            <a:r>
              <a:rPr lang="en-US" altLang="zh-CN" dirty="0"/>
              <a:t>cold start VM</a:t>
            </a:r>
            <a:r>
              <a:rPr lang="zh-CN" altLang="en-US" dirty="0"/>
              <a:t>，此类 </a:t>
            </a:r>
            <a:r>
              <a:rPr lang="en-US" altLang="zh-CN" dirty="0"/>
              <a:t>VM</a:t>
            </a:r>
            <a:r>
              <a:rPr lang="zh-CN" altLang="en-US" dirty="0"/>
              <a:t>在网络中没有任何的记录； 另一类 是 </a:t>
            </a:r>
            <a:r>
              <a:rPr lang="en-US" altLang="zh-CN" dirty="0"/>
              <a:t>warm VM</a:t>
            </a:r>
            <a:r>
              <a:rPr lang="zh-CN" altLang="en-US" dirty="0"/>
              <a:t>， 此类 </a:t>
            </a:r>
            <a:r>
              <a:rPr lang="en-US" altLang="zh-CN" dirty="0"/>
              <a:t>VM</a:t>
            </a:r>
            <a:r>
              <a:rPr lang="zh-CN" altLang="en-US" dirty="0"/>
              <a:t>在网络中有通信的历史记录 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33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45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2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89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30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</a:rPr>
              <a:t>server processing + server DB writing + server to agent transmitting + agent programming 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86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2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00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A6347-9C5C-4498-B753-1DF27CA461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8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607B8-84AD-437B-88E7-3C26A7AF5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A886CF-B5AB-48B0-B9E6-0117B8382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186C5-038A-4D44-9842-CD455145C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60D-A9CB-4431-8045-3AF4D31DC1D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D92B8-2FCD-46D5-864D-E6149644A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2329C-C197-4374-ACD7-8178B95E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67BC-A937-4E7E-9F6D-36E2D876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E849AE-6B67-4C65-A41F-5C18B7F47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12917-D859-4342-AF6C-9C995AD2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60D-A9CB-4431-8045-3AF4D31DC1D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840E5-F325-47BF-8590-5EF9BF10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E7F66-45ED-4AA2-956C-6C57947C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00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6119A9-117C-4EBB-9628-02249C3004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1AF1C0-799F-4256-BC7B-01ECCBDF3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0F34-C444-4B53-B6B8-5AE32CB4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60D-A9CB-4431-8045-3AF4D31DC1D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04364-2613-4C8E-B4FD-62CDD51E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B7150-78A2-49C8-976C-5DF285E96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11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turewei - BLACK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5C283-DE47-4173-9DDA-52D215B490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706" y="2143125"/>
            <a:ext cx="4733293" cy="47332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D0BA7B-B880-415E-9A5F-71B42F0820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716758"/>
            <a:ext cx="3172966" cy="118038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9B3696E6-E108-49BD-9D30-6DAABF97E6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012" y="2834112"/>
            <a:ext cx="7432728" cy="1203582"/>
          </a:xfrm>
        </p:spPr>
        <p:txBody>
          <a:bodyPr anchor="b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5B05DE4-1D9D-47A1-86EA-CE39F94BF9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012" y="4189988"/>
            <a:ext cx="7432728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11C357-8A8C-4D59-9F79-52127D796D19}"/>
              </a:ext>
            </a:extLst>
          </p:cNvPr>
          <p:cNvSpPr txBox="1">
            <a:spLocks/>
          </p:cNvSpPr>
          <p:nvPr userDrawn="1"/>
        </p:nvSpPr>
        <p:spPr>
          <a:xfrm>
            <a:off x="1277297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44941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turewei - RED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5C283-DE47-4173-9DDA-52D215B490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706" y="2143125"/>
            <a:ext cx="4733293" cy="4733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4418E-0FDA-4885-AB8A-19A635583F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5" y="2143125"/>
            <a:ext cx="4714874" cy="4714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4DB6E2-492B-436F-88FB-271B554F40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716758"/>
            <a:ext cx="3172966" cy="11803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7B52C1A-0247-4994-8D6A-9720A9B2B2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012" y="2834112"/>
            <a:ext cx="7432728" cy="1203582"/>
          </a:xfrm>
        </p:spPr>
        <p:txBody>
          <a:bodyPr anchor="b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77ABE81-667F-4B92-B685-B18D90C140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012" y="4189988"/>
            <a:ext cx="7432728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1E30456-AB65-444C-9C0B-F6B67B8CA0C2}"/>
              </a:ext>
            </a:extLst>
          </p:cNvPr>
          <p:cNvSpPr txBox="1">
            <a:spLocks/>
          </p:cNvSpPr>
          <p:nvPr userDrawn="1"/>
        </p:nvSpPr>
        <p:spPr>
          <a:xfrm>
            <a:off x="1277297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4238395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Expl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3">
            <a:extLst>
              <a:ext uri="{FF2B5EF4-FFF2-40B4-BE49-F238E27FC236}">
                <a16:creationId xmlns:a16="http://schemas.microsoft.com/office/drawing/2014/main" id="{96CCBEBB-C7D7-4306-A353-FA6707CAA9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9112" y="531863"/>
            <a:ext cx="6629400" cy="12035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9112" y="1887739"/>
            <a:ext cx="6629400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L 形 6">
            <a:extLst>
              <a:ext uri="{FF2B5EF4-FFF2-40B4-BE49-F238E27FC236}">
                <a16:creationId xmlns:a16="http://schemas.microsoft.com/office/drawing/2014/main" id="{14785764-A1FA-42F1-9F0B-DF5427F3A888}"/>
              </a:ext>
            </a:extLst>
          </p:cNvPr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698FA6-3C60-4084-9663-FC568E623B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3" y="5755288"/>
            <a:ext cx="2587422" cy="96255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A13360B-9612-4FD3-B500-4B8DB99ACA13}"/>
              </a:ext>
            </a:extLst>
          </p:cNvPr>
          <p:cNvSpPr txBox="1">
            <a:spLocks/>
          </p:cNvSpPr>
          <p:nvPr userDrawn="1"/>
        </p:nvSpPr>
        <p:spPr>
          <a:xfrm>
            <a:off x="939112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56653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Intellig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13">
            <a:extLst>
              <a:ext uri="{FF2B5EF4-FFF2-40B4-BE49-F238E27FC236}">
                <a16:creationId xmlns:a16="http://schemas.microsoft.com/office/drawing/2014/main" id="{ACC1B500-7FE0-4EF4-9B6B-A6CD3D8A4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9112" y="531863"/>
            <a:ext cx="6629400" cy="12035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9112" y="1887739"/>
            <a:ext cx="4769710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L 形 6">
            <a:extLst>
              <a:ext uri="{FF2B5EF4-FFF2-40B4-BE49-F238E27FC236}">
                <a16:creationId xmlns:a16="http://schemas.microsoft.com/office/drawing/2014/main" id="{14785764-A1FA-42F1-9F0B-DF5427F3A888}"/>
              </a:ext>
            </a:extLst>
          </p:cNvPr>
          <p:cNvSpPr/>
          <p:nvPr userDrawn="1"/>
        </p:nvSpPr>
        <p:spPr>
          <a:xfrm rot="5400000">
            <a:off x="5810958" y="263194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E04AF9-BAC3-4435-9EBE-B0C9B84EDB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3" y="5755288"/>
            <a:ext cx="2587422" cy="96255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D2B30B1-C366-4E9A-8D55-D26CF3DEA52B}"/>
              </a:ext>
            </a:extLst>
          </p:cNvPr>
          <p:cNvSpPr txBox="1">
            <a:spLocks/>
          </p:cNvSpPr>
          <p:nvPr userDrawn="1"/>
        </p:nvSpPr>
        <p:spPr>
          <a:xfrm>
            <a:off x="939112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3757653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Bea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3">
            <a:extLst>
              <a:ext uri="{FF2B5EF4-FFF2-40B4-BE49-F238E27FC236}">
                <a16:creationId xmlns:a16="http://schemas.microsoft.com/office/drawing/2014/main" id="{60E69E37-96B1-4E41-AF75-35921026E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4078"/>
          <a:stretch/>
        </p:blipFill>
        <p:spPr>
          <a:xfrm>
            <a:off x="0" y="0"/>
            <a:ext cx="12196996" cy="560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9112" y="531863"/>
            <a:ext cx="6629400" cy="1203582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9112" y="1887739"/>
            <a:ext cx="6629400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L 形 6">
            <a:extLst>
              <a:ext uri="{FF2B5EF4-FFF2-40B4-BE49-F238E27FC236}">
                <a16:creationId xmlns:a16="http://schemas.microsoft.com/office/drawing/2014/main" id="{14785764-A1FA-42F1-9F0B-DF5427F3A888}"/>
              </a:ext>
            </a:extLst>
          </p:cNvPr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747DC0-21C0-4DDF-9019-3BD21FDC74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3" y="5755288"/>
            <a:ext cx="2587422" cy="96255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E082D9E-C293-4F46-93EA-3E362F459B81}"/>
              </a:ext>
            </a:extLst>
          </p:cNvPr>
          <p:cNvSpPr txBox="1">
            <a:spLocks/>
          </p:cNvSpPr>
          <p:nvPr userDrawn="1"/>
        </p:nvSpPr>
        <p:spPr>
          <a:xfrm>
            <a:off x="939112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1457676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757A6291-4F8E-49EB-A813-1DE599B70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9112" y="531863"/>
            <a:ext cx="6087764" cy="1203582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9112" y="1887739"/>
            <a:ext cx="4909753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L 形 6">
            <a:extLst>
              <a:ext uri="{FF2B5EF4-FFF2-40B4-BE49-F238E27FC236}">
                <a16:creationId xmlns:a16="http://schemas.microsoft.com/office/drawing/2014/main" id="{14785764-A1FA-42F1-9F0B-DF5427F3A888}"/>
              </a:ext>
            </a:extLst>
          </p:cNvPr>
          <p:cNvSpPr/>
          <p:nvPr userDrawn="1"/>
        </p:nvSpPr>
        <p:spPr>
          <a:xfrm rot="5400000">
            <a:off x="6008667" y="2381837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F5ECA-6ACC-4ADB-93E9-2CD095E3AF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3" y="5755288"/>
            <a:ext cx="2587422" cy="96255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F5ED4C8-B52B-439F-9561-A5296ABBD05E}"/>
              </a:ext>
            </a:extLst>
          </p:cNvPr>
          <p:cNvSpPr txBox="1">
            <a:spLocks/>
          </p:cNvSpPr>
          <p:nvPr userDrawn="1"/>
        </p:nvSpPr>
        <p:spPr>
          <a:xfrm>
            <a:off x="939112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2487703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L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>
            <a:extLst>
              <a:ext uri="{FF2B5EF4-FFF2-40B4-BE49-F238E27FC236}">
                <a16:creationId xmlns:a16="http://schemas.microsoft.com/office/drawing/2014/main" id="{9ADE69FA-CEA6-41D6-98A1-DBEA069229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9112" y="531863"/>
            <a:ext cx="6629400" cy="1203582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9112" y="1887739"/>
            <a:ext cx="6629400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0" name="L 形 7">
            <a:extLst>
              <a:ext uri="{FF2B5EF4-FFF2-40B4-BE49-F238E27FC236}">
                <a16:creationId xmlns:a16="http://schemas.microsoft.com/office/drawing/2014/main" id="{FDAEED12-1287-4EA3-8CAA-1E0DD872515C}"/>
              </a:ext>
            </a:extLst>
          </p:cNvPr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369094-64E7-4898-9C74-8E39D33F5D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3" y="5755288"/>
            <a:ext cx="2587422" cy="96255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08A7EEC-4F7A-4C60-8B07-DD3955117880}"/>
              </a:ext>
            </a:extLst>
          </p:cNvPr>
          <p:cNvSpPr txBox="1">
            <a:spLocks/>
          </p:cNvSpPr>
          <p:nvPr userDrawn="1"/>
        </p:nvSpPr>
        <p:spPr>
          <a:xfrm>
            <a:off x="939112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2885539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Asc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FD8E7476-2E49-46F1-9033-CA73A478D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5" r="2034" b="5607"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9112" y="531863"/>
            <a:ext cx="6629400" cy="12035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9112" y="1887739"/>
            <a:ext cx="6629400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L 形 6">
            <a:extLst>
              <a:ext uri="{FF2B5EF4-FFF2-40B4-BE49-F238E27FC236}">
                <a16:creationId xmlns:a16="http://schemas.microsoft.com/office/drawing/2014/main" id="{14785764-A1FA-42F1-9F0B-DF5427F3A888}"/>
              </a:ext>
            </a:extLst>
          </p:cNvPr>
          <p:cNvSpPr/>
          <p:nvPr userDrawn="1"/>
        </p:nvSpPr>
        <p:spPr>
          <a:xfrm rot="5400000">
            <a:off x="7853942" y="1726993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634466-EA65-4AEC-9B69-ACF50DA854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3" y="5755288"/>
            <a:ext cx="2587422" cy="96255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BF8CD66-4D0A-4109-BDCF-BA00FF3F6892}"/>
              </a:ext>
            </a:extLst>
          </p:cNvPr>
          <p:cNvSpPr txBox="1">
            <a:spLocks/>
          </p:cNvSpPr>
          <p:nvPr userDrawn="1"/>
        </p:nvSpPr>
        <p:spPr>
          <a:xfrm>
            <a:off x="939112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517340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21C7F-C0CE-44D1-A09E-926D8FE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C1F92-99A4-47FE-BD3A-0DCAFF6EE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506BF-D7B3-4281-9B86-8147A17E1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60D-A9CB-4431-8045-3AF4D31DC1D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D9699-E0C3-428F-8E39-53D3A2E9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05776-6FBF-4EA2-A84F-A63B112B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30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- Futurewei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D9DDC7-2BB8-4443-A3BF-5B037CF51F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714597"/>
            <a:ext cx="3172967" cy="11803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15C283-DE47-4173-9DDA-52D215B490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706" y="2143125"/>
            <a:ext cx="4733293" cy="473329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9B3696E6-E108-49BD-9D30-6DAABF97E6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012" y="2827209"/>
            <a:ext cx="7432728" cy="1203582"/>
          </a:xfrm>
        </p:spPr>
        <p:txBody>
          <a:bodyPr anchor="b">
            <a:noAutofit/>
          </a:bodyPr>
          <a:lstStyle>
            <a:lvl1pPr algn="l">
              <a:defRPr sz="4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5B05DE4-1D9D-47A1-86EA-CE39F94BF9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012" y="4183085"/>
            <a:ext cx="7432728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C751EBC-9F1A-4941-8D99-745472C1E894}"/>
              </a:ext>
            </a:extLst>
          </p:cNvPr>
          <p:cNvSpPr txBox="1">
            <a:spLocks/>
          </p:cNvSpPr>
          <p:nvPr userDrawn="1"/>
        </p:nvSpPr>
        <p:spPr>
          <a:xfrm>
            <a:off x="1277297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275458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EEEAC-BB0A-4A44-B941-17917C98F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C0D976-444B-2743-807C-85FF5BD98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8F9C9-89AA-984D-B5E4-99DD9444D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87D8-9F21-1144-9E7C-42FDB70A080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FC088-F15E-C14E-B881-BC86A6EF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E57C4-E940-564A-8964-AA01919AA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AF532-1AA1-4B46-A879-0F562F6C0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143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00027-386A-E748-8265-1317C9856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5FED9-5149-1E49-8EB8-E5DF7D7A4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08619-B788-4944-BDE4-E4CF2B21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87D8-9F21-1144-9E7C-42FDB70A080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7794B-811E-A94C-8669-A773D96B2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AE984-D260-FC4D-8C4C-656C9074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AF532-1AA1-4B46-A879-0F562F6C0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151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984C2-7D6E-2341-BF9D-4D657CEAC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F616B-0347-AC45-AEE1-75FFD2F8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50D47-4723-7743-ADC4-D7F966BB2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87D8-9F21-1144-9E7C-42FDB70A080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FC88D-C01F-1B44-8206-57D387A4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14546-8686-624E-8148-F9410465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AF532-1AA1-4B46-A879-0F562F6C0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835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44A7-FD64-5E45-AEBF-321F0A29D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821DF-C6EB-D046-9211-440521EE6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F8DB4-0D7A-ED4F-9096-0D73AC686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E1290-EF6D-A54E-B0DB-67D79997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87D8-9F21-1144-9E7C-42FDB70A080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BBABA-6792-4842-8D13-BC48C7776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68666-3CE8-F348-B77F-469375E3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AF532-1AA1-4B46-A879-0F562F6C0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905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167B-680F-5B41-A9B6-672A7287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A115C-1E66-AF49-923A-506582000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4FFBC-B018-4143-BC52-3E19592CB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819F8A-4F81-9C4B-8474-256341C66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FB28E-AE62-6741-8387-F583C9145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48A82B-0E17-6F4E-BB64-7732646B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87D8-9F21-1144-9E7C-42FDB70A080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57B541-EF68-3142-849C-3DF5A9F1C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0C9E95-E2C4-3A42-B9EB-9EBB30490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AF532-1AA1-4B46-A879-0F562F6C0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990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E869D-BE32-A74A-AFC2-953357E4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2CED7C-D58A-F640-807F-D109DAAA1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87D8-9F21-1144-9E7C-42FDB70A080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8A082-B929-D742-8036-C72F1AA3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BFB32-8010-4046-A61D-B792A922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AF532-1AA1-4B46-A879-0F562F6C0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156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55D14E-15F3-2646-8D1E-D5EC7B06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87D8-9F21-1144-9E7C-42FDB70A080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C6484C-7381-5F4F-9385-41D5091B5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36156-E597-1D4D-A3BD-74DCDE2C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AF532-1AA1-4B46-A879-0F562F6C0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413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8CDA-67C0-854A-BD87-67909A026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B7666-4080-5242-B59D-DA89AD6EF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26ED8-39C7-B544-B155-E189763C8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D3819-742A-2847-8729-A7649EA44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87D8-9F21-1144-9E7C-42FDB70A080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66D74-D6B5-7A4A-BB05-A36A5BEFD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A3829-4F5C-5E43-8E46-CA0A547D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AF532-1AA1-4B46-A879-0F562F6C0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48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25C6C-5255-FB44-988D-BBF226FE1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33C700-85BF-E34D-B1E4-517D8848C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96D753-1A28-934F-BC3C-CBE6599B0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1B2CA-F2C4-344D-86CE-A756F720D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87D8-9F21-1144-9E7C-42FDB70A080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EBFC8-340D-4D47-965C-E0E8364D2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D588B-AAD9-364B-B1FD-9B2F766F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AF532-1AA1-4B46-A879-0F562F6C0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3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41B0A-02DC-4490-A208-F9CAE47F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0F252-ECB0-440B-8A16-941782240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99C53-9BC9-4243-9DB2-8BC02C82D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60D-A9CB-4431-8045-3AF4D31DC1D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3995-606E-4BB6-A9A4-748D440F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1D9D4-6A78-4118-A258-F82647F5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594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A3BED-5893-424C-9E26-A9EB49D7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93792-213F-BD47-8966-394796522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D616F-C8FD-F945-AFB2-1C943046C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87D8-9F21-1144-9E7C-42FDB70A080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DB6A-F26D-5C4D-A069-1A251F77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48E96-90F8-C343-8BC0-3640166AC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AF532-1AA1-4B46-A879-0F562F6C0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945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C4D745-CE85-D543-8A54-0F3D53A9CC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498183-AC1D-8140-8EEE-87A03874C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48174-7F58-3D4F-A8E8-8BA291F13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87D8-9F21-1144-9E7C-42FDB70A080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C1439-0966-FD47-B1C0-0AA6AC9FF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AE479-B877-1347-9CC2-65A3F706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AF532-1AA1-4B46-A879-0F562F6C0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655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- Futurewei - RED">
    <p:bg>
      <p:bgPr>
        <a:gradFill flip="none" rotWithShape="1">
          <a:gsLst>
            <a:gs pos="0">
              <a:schemeClr val="accent1">
                <a:lumMod val="67000"/>
              </a:schemeClr>
            </a:gs>
            <a:gs pos="60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24418E-0FDA-4885-AB8A-19A635583F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6" y="2143126"/>
            <a:ext cx="4714874" cy="4714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4DB6E2-492B-436F-88FB-271B554F40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716758"/>
            <a:ext cx="3172966" cy="11803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7B52C1A-0247-4994-8D6A-9720A9B2B2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012" y="2834112"/>
            <a:ext cx="7432728" cy="1203582"/>
          </a:xfrm>
        </p:spPr>
        <p:txBody>
          <a:bodyPr anchor="b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77ABE81-667F-4B92-B685-B18D90C140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012" y="4189988"/>
            <a:ext cx="7432728" cy="120358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Name</a:t>
            </a:r>
            <a:br>
              <a:rPr lang="en-US" dirty="0"/>
            </a:br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1E30456-AB65-444C-9C0B-F6B67B8CA0C2}"/>
              </a:ext>
            </a:extLst>
          </p:cNvPr>
          <p:cNvSpPr txBox="1">
            <a:spLocks/>
          </p:cNvSpPr>
          <p:nvPr userDrawn="1"/>
        </p:nvSpPr>
        <p:spPr>
          <a:xfrm>
            <a:off x="1277297" y="6318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FUTUREWEI INTERNAL</a:t>
            </a:r>
          </a:p>
        </p:txBody>
      </p:sp>
    </p:spTree>
    <p:extLst>
      <p:ext uri="{BB962C8B-B14F-4D97-AF65-F5344CB8AC3E}">
        <p14:creationId xmlns:p14="http://schemas.microsoft.com/office/powerpoint/2010/main" val="4258109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F387A-2CB4-494F-9907-360CF3E0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91443-D7C0-4C08-B62C-C748E48B5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A4ACC-6E04-41EE-A5A8-50FB84CBB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1EB17-26E7-44B5-BBBC-17DEE339D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60D-A9CB-4431-8045-3AF4D31DC1D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2A0FA-BD0C-4530-9943-A7DE4EE9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B9C44-86D6-4F43-9A8A-7CE267F6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8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A2C6-B833-47B2-A21E-A6CAFAD85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9313C-7D01-4863-80B6-E3742AF01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A9CDB-6072-4BEE-9955-BF79FD4FF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EF8CA5-11CA-4C1B-860C-4EF6D86AD1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86A43D-2846-41B4-B243-C00B952A9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DB32B-D368-4AB7-85E6-724B0DAC9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60D-A9CB-4431-8045-3AF4D31DC1D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7D8B56-9EF3-461A-AB66-F0BE7BF76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F3A56-474B-4C6D-AFA2-EAD824E6D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64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8B59-F7E3-4706-8F77-E5174D7B0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A53585-8B04-48D7-9E31-62B382562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60D-A9CB-4431-8045-3AF4D31DC1D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4729B7-D44D-4045-8E27-06345EED4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A5691-45E0-482F-9295-E6B9647A5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85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D32342-B39E-453B-8A01-25ED1F869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60D-A9CB-4431-8045-3AF4D31DC1D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32FB47-346A-4CD5-90B8-C496A6A44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72F4B-E0F8-4BC7-A3D3-B2B8F599B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53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4DE0-3917-457B-936A-E148E8E7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34BEA-BE07-44A4-803F-7FFA1E7F4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59FA9-6088-45D6-97D5-53B2DA833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10435-FA59-4F9F-A245-DB503A42F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60D-A9CB-4431-8045-3AF4D31DC1D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89F2E-9493-4D38-9058-B70462E88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7797F-547F-4E38-BE3C-2F032E65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76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89804-2C78-4AFE-BF4B-EE84DC394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17B07-287A-4EF4-8710-97C777A649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9C63F-FD5D-4766-9B20-FCAE93EB3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593AB-9436-4E81-8DE8-5D7C62FE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C60D-A9CB-4431-8045-3AF4D31DC1D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3D79A-DF88-4588-A62C-6F0EC4EA8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850C0-A7D1-4F3A-8858-C12EDF34B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56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96853E-9D6E-4773-A9FF-113DFBF7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A53C4-2004-48E1-AEBE-803B3375C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99E62-7CFC-4B1C-842A-BF4D5498E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FC60D-A9CB-4431-8045-3AF4D31DC1D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1AE02-A8FC-492A-A77B-87453875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2527C-9CF1-45AC-A76B-0587EEF59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C59DC-1773-4ED1-A17D-B41A7B66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4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718" r:id="rId12"/>
    <p:sldLayoutId id="2147483719" r:id="rId13"/>
    <p:sldLayoutId id="2147483649" r:id="rId14"/>
    <p:sldLayoutId id="2147483703" r:id="rId15"/>
    <p:sldLayoutId id="2147483709" r:id="rId16"/>
    <p:sldLayoutId id="2147483705" r:id="rId17"/>
    <p:sldLayoutId id="2147483706" r:id="rId18"/>
    <p:sldLayoutId id="2147483707" r:id="rId19"/>
    <p:sldLayoutId id="214748385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AB4BE4-AFA2-3048-A7C5-96F032A71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2C8AB-5758-C34C-98B8-BAAE57B31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B7AC4-6AB7-F242-AEE8-541999BFBD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787D8-9F21-1144-9E7C-42FDB70A080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24A1F-B593-B54F-8C62-3B29ECC37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C6103-A6AB-0A48-99B4-FAE3471FF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AF532-1AA1-4B46-A879-0F562F6C0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9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.emf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C00000"/>
            </a:gs>
            <a:gs pos="0">
              <a:srgbClr val="C00000"/>
            </a:gs>
            <a:gs pos="59000">
              <a:srgbClr val="C00000"/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9E1816E-136A-4703-A52E-02E9968C5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7356" y="2693610"/>
            <a:ext cx="7754455" cy="819611"/>
          </a:xfrm>
        </p:spPr>
        <p:txBody>
          <a:bodyPr anchor="ctr"/>
          <a:lstStyle/>
          <a:p>
            <a:r>
              <a:rPr lang="zh-CN" altLang="en-US" sz="4000" dirty="0">
                <a:latin typeface="+mn-lt"/>
                <a:ea typeface="+mn-ea"/>
                <a:cs typeface="+mn-cs"/>
              </a:rPr>
              <a:t>美研云网络</a:t>
            </a:r>
            <a:r>
              <a:rPr lang="en-US" altLang="zh-CN" sz="4000" dirty="0">
                <a:latin typeface="+mn-lt"/>
                <a:ea typeface="+mn-ea"/>
                <a:cs typeface="+mn-cs"/>
              </a:rPr>
              <a:t>930</a:t>
            </a:r>
            <a:r>
              <a:rPr lang="zh-CN" altLang="en-US" sz="4000" dirty="0">
                <a:latin typeface="+mn-lt"/>
                <a:ea typeface="+mn-ea"/>
                <a:cs typeface="+mn-cs"/>
              </a:rPr>
              <a:t>项目进展</a:t>
            </a:r>
            <a:endParaRPr lang="en-US" sz="40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0E8BB5C-15C8-4D01-AFD2-B4AB27B819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Seattle Cloud Lab</a:t>
            </a:r>
          </a:p>
          <a:p>
            <a:r>
              <a:rPr lang="en-US" dirty="0"/>
              <a:t>Liguang Xie</a:t>
            </a:r>
          </a:p>
          <a:p>
            <a:r>
              <a:rPr lang="en-US" dirty="0"/>
              <a:t>10/19/2022</a:t>
            </a:r>
          </a:p>
        </p:txBody>
      </p:sp>
    </p:spTree>
    <p:extLst>
      <p:ext uri="{BB962C8B-B14F-4D97-AF65-F5344CB8AC3E}">
        <p14:creationId xmlns:p14="http://schemas.microsoft.com/office/powerpoint/2010/main" val="40814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53"/>
    </mc:Choice>
    <mc:Fallback xmlns="">
      <p:transition spd="slow" advTm="224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511C64-FB5C-358D-AF36-677F932BE742}"/>
              </a:ext>
            </a:extLst>
          </p:cNvPr>
          <p:cNvSpPr txBox="1"/>
          <p:nvPr/>
        </p:nvSpPr>
        <p:spPr>
          <a:xfrm>
            <a:off x="179558" y="690579"/>
            <a:ext cx="7109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项目背景</a:t>
            </a:r>
            <a:endParaRPr lang="en-US" altLang="zh-CN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b="1" dirty="0"/>
              <a:t>趋势</a:t>
            </a:r>
            <a:r>
              <a:rPr lang="en-US" altLang="zh-CN" sz="1400" dirty="0"/>
              <a:t>: </a:t>
            </a:r>
            <a:r>
              <a:rPr lang="zh-CN" altLang="en-US" sz="1400" dirty="0"/>
              <a:t>云数据中心网络中，软硬结合</a:t>
            </a:r>
            <a:r>
              <a:rPr lang="en-US" altLang="zh-CN" sz="1400" dirty="0"/>
              <a:t>(software/hardware co-design)</a:t>
            </a:r>
            <a:r>
              <a:rPr lang="zh-CN" altLang="en-US" sz="1400" dirty="0"/>
              <a:t>的网关承载各种</a:t>
            </a:r>
            <a:r>
              <a:rPr lang="en-US" altLang="zh-CN" sz="1400" dirty="0"/>
              <a:t>network functions</a:t>
            </a:r>
            <a:r>
              <a:rPr lang="zh-CN" altLang="en-US" sz="1400" dirty="0"/>
              <a:t>是近几年出现的新趋势</a:t>
            </a:r>
            <a:r>
              <a:rPr lang="en-US" altLang="zh-CN" sz="1400" dirty="0"/>
              <a:t>( Google, </a:t>
            </a:r>
            <a:r>
              <a:rPr lang="en-US" altLang="zh-CN" sz="1400" dirty="0" err="1"/>
              <a:t>AliCloud</a:t>
            </a:r>
            <a:r>
              <a:rPr lang="en-US" altLang="zh-CN" sz="1400" dirty="0"/>
              <a:t>, Tencent, </a:t>
            </a:r>
            <a:r>
              <a:rPr lang="en-US" altLang="zh-CN" sz="1400" dirty="0" err="1"/>
              <a:t>ByteDance</a:t>
            </a:r>
            <a:r>
              <a:rPr lang="en-US" altLang="zh-CN" sz="1400" dirty="0"/>
              <a:t> etc. </a:t>
            </a:r>
            <a:r>
              <a:rPr lang="zh-CN" altLang="en-US" sz="1400" dirty="0"/>
              <a:t>在</a:t>
            </a:r>
            <a:r>
              <a:rPr lang="en-US" altLang="zh-CN" sz="1400" dirty="0"/>
              <a:t>NSDI, SIGCOMM</a:t>
            </a:r>
            <a:r>
              <a:rPr lang="zh-CN" altLang="en-US" sz="1400" dirty="0"/>
              <a:t>有多篇论文发表</a:t>
            </a:r>
            <a:r>
              <a:rPr lang="en-US" altLang="zh-CN" sz="1400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b="1" dirty="0"/>
              <a:t>解决的问题</a:t>
            </a:r>
            <a:r>
              <a:rPr lang="zh-CN" altLang="en-US" sz="1400" dirty="0"/>
              <a:t>：硬件资源有限，如何快捷和智能的识别出</a:t>
            </a:r>
            <a:r>
              <a:rPr lang="en-US" altLang="zh-CN" sz="1400" dirty="0"/>
              <a:t>Top “heaviest” flows</a:t>
            </a:r>
            <a:r>
              <a:rPr lang="zh-CN" altLang="en-US" sz="1400" dirty="0"/>
              <a:t>并卸载到硬件上去，或者从网关节点下放到计算节点上。</a:t>
            </a:r>
            <a:endParaRPr lang="en-US" altLang="zh-CN" sz="1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b="1" dirty="0"/>
              <a:t>挑战</a:t>
            </a:r>
            <a:r>
              <a:rPr lang="zh-CN" altLang="en-US" sz="1400" dirty="0"/>
              <a:t>：在网关场景需要处理亿级别的流和</a:t>
            </a:r>
            <a:r>
              <a:rPr lang="en-US" altLang="zh-CN" sz="1400" dirty="0"/>
              <a:t>10 </a:t>
            </a:r>
            <a:r>
              <a:rPr lang="en-US" altLang="zh-CN" sz="1400" dirty="0" err="1"/>
              <a:t>Tbps</a:t>
            </a:r>
            <a:r>
              <a:rPr lang="zh-CN" altLang="en-US" sz="1400" dirty="0"/>
              <a:t>级别吞吐</a:t>
            </a:r>
            <a:endParaRPr lang="en-US" altLang="zh-CN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项目目标</a:t>
            </a:r>
            <a:endParaRPr lang="en-US" altLang="zh-CN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</a:rPr>
              <a:t>优化资源占用</a:t>
            </a:r>
            <a:r>
              <a:rPr lang="en-US" altLang="zh-CN" sz="1400" dirty="0">
                <a:latin typeface="+mn-ea"/>
              </a:rPr>
              <a:t>(CPU, Memory)</a:t>
            </a:r>
            <a:r>
              <a:rPr lang="zh-CN" altLang="en-US" sz="1400" dirty="0">
                <a:latin typeface="+mn-ea"/>
              </a:rPr>
              <a:t>和性能时延的检测算法</a:t>
            </a:r>
            <a:endParaRPr lang="en-US" altLang="zh-CN" sz="1400" dirty="0"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</a:rPr>
              <a:t>探索基于</a:t>
            </a:r>
            <a:r>
              <a:rPr lang="en-US" altLang="zh-CN" sz="1400" dirty="0" err="1">
                <a:latin typeface="+mn-ea"/>
              </a:rPr>
              <a:t>eBPF</a:t>
            </a:r>
            <a:r>
              <a:rPr lang="en-US" altLang="zh-CN" sz="1400" dirty="0">
                <a:latin typeface="+mn-ea"/>
              </a:rPr>
              <a:t>/XDP</a:t>
            </a:r>
            <a:r>
              <a:rPr lang="zh-CN" altLang="en-US" sz="1400" dirty="0">
                <a:latin typeface="+mn-ea"/>
              </a:rPr>
              <a:t>的算法并推广到其他数据面技术</a:t>
            </a:r>
            <a:endParaRPr lang="en-US" altLang="zh-CN" sz="1400" dirty="0"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9BD8FBA-CCD9-43DD-9791-8A4C7F1A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" y="-97770"/>
            <a:ext cx="12187733" cy="924355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>
                <a:latin typeface="华文仿宋" panose="02010600040101010101" pitchFamily="2" charset="-122"/>
                <a:ea typeface="华文仿宋" panose="02010600040101010101" pitchFamily="2" charset="-122"/>
              </a:rPr>
              <a:t>Top-N</a:t>
            </a:r>
            <a:r>
              <a:rPr lang="zh-CN" altLang="en-US" sz="3600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en-US" altLang="zh-CN" sz="3600" dirty="0">
                <a:latin typeface="华文仿宋" panose="02010600040101010101" pitchFamily="2" charset="-122"/>
                <a:ea typeface="华文仿宋" panose="02010600040101010101" pitchFamily="2" charset="-122"/>
              </a:rPr>
              <a:t>Flow</a:t>
            </a:r>
            <a:r>
              <a:rPr lang="zh-CN" altLang="en-US" sz="3600" dirty="0">
                <a:latin typeface="华文仿宋" panose="02010600040101010101" pitchFamily="2" charset="-122"/>
                <a:ea typeface="华文仿宋" panose="02010600040101010101" pitchFamily="2" charset="-122"/>
              </a:rPr>
              <a:t>的智能快速检测</a:t>
            </a:r>
            <a:endParaRPr lang="en-US" sz="3400" dirty="0">
              <a:solidFill>
                <a:srgbClr val="0070C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E1EF8F-3608-14EE-2E8D-8004935DD7F8}"/>
              </a:ext>
            </a:extLst>
          </p:cNvPr>
          <p:cNvCxnSpPr>
            <a:cxnSpLocks/>
          </p:cNvCxnSpPr>
          <p:nvPr/>
        </p:nvCxnSpPr>
        <p:spPr>
          <a:xfrm>
            <a:off x="-3705" y="690579"/>
            <a:ext cx="12195705" cy="0"/>
          </a:xfrm>
          <a:prstGeom prst="line">
            <a:avLst/>
          </a:prstGeom>
          <a:noFill/>
          <a:ln w="44450" cap="flat" cmpd="sng" algn="ctr">
            <a:solidFill>
              <a:srgbClr val="C7000B"/>
            </a:solidFill>
            <a:prstDash val="solid"/>
            <a:miter lim="800000"/>
          </a:ln>
          <a:effectLst/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4FEB579-B4F5-42B3-8B07-2AC8BAAF2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73" y="4777590"/>
            <a:ext cx="2388599" cy="1379332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EDE161C5-9EAB-4E8B-AE0E-F5A5B49B64AD}"/>
              </a:ext>
            </a:extLst>
          </p:cNvPr>
          <p:cNvSpPr txBox="1"/>
          <p:nvPr/>
        </p:nvSpPr>
        <p:spPr>
          <a:xfrm>
            <a:off x="-3705" y="6196923"/>
            <a:ext cx="3395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Figure 1: </a:t>
            </a:r>
            <a:r>
              <a:rPr lang="en-US" sz="1200" dirty="0"/>
              <a:t>Example of a hybrid software/hardware cloud gateway showing possible hardware offloading paths (</a:t>
            </a:r>
            <a:r>
              <a:rPr lang="en-US" sz="1200" dirty="0" err="1"/>
              <a:t>SmartNIC</a:t>
            </a:r>
            <a:r>
              <a:rPr lang="en-US" sz="1200" dirty="0"/>
              <a:t> and switch ASIC).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81CB6-26BB-4403-BB34-62C723D08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784" y="4866081"/>
            <a:ext cx="1739807" cy="1310841"/>
          </a:xfrm>
          <a:prstGeom prst="rect">
            <a:avLst/>
          </a:prstGeom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9FF7F48B-DB7B-42AB-8C9B-19580B8942A5}"/>
              </a:ext>
            </a:extLst>
          </p:cNvPr>
          <p:cNvSpPr txBox="1"/>
          <p:nvPr/>
        </p:nvSpPr>
        <p:spPr>
          <a:xfrm>
            <a:off x="3178047" y="6196923"/>
            <a:ext cx="2263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Figure 2: </a:t>
            </a:r>
            <a:r>
              <a:rPr lang="en-US" sz="1200" dirty="0"/>
              <a:t>Simple example of the approximate top-</a:t>
            </a:r>
            <a:r>
              <a:rPr lang="en-US" sz="1200" i="1" dirty="0"/>
              <a:t>n</a:t>
            </a:r>
            <a:r>
              <a:rPr lang="en-US" sz="1200" dirty="0"/>
              <a:t> problem with </a:t>
            </a:r>
            <a:r>
              <a:rPr lang="en-US" sz="1200" i="1" dirty="0"/>
              <a:t>n</a:t>
            </a:r>
            <a:r>
              <a:rPr lang="en-US" sz="1200" dirty="0"/>
              <a:t> = 5.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DF15E2-B6E1-468C-8803-4DF194B0CF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403"/>
          <a:stretch/>
        </p:blipFill>
        <p:spPr>
          <a:xfrm>
            <a:off x="5599482" y="4601730"/>
            <a:ext cx="2991996" cy="153575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7F1E797-C709-4CF2-AA22-99B89265DF51}"/>
              </a:ext>
            </a:extLst>
          </p:cNvPr>
          <p:cNvGrpSpPr/>
          <p:nvPr/>
        </p:nvGrpSpPr>
        <p:grpSpPr>
          <a:xfrm>
            <a:off x="7303683" y="717965"/>
            <a:ext cx="4045635" cy="1188623"/>
            <a:chOff x="39448724" y="9471821"/>
            <a:chExt cx="4263284" cy="129285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87C8491-F282-4750-98AF-0441FEEA2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48724" y="9633533"/>
              <a:ext cx="4263284" cy="1131138"/>
            </a:xfrm>
            <a:prstGeom prst="rect">
              <a:avLst/>
            </a:prstGeom>
          </p:spPr>
        </p:pic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0D13EC5D-3D31-4274-91DE-D7A5CBA1DB98}"/>
                </a:ext>
              </a:extLst>
            </p:cNvPr>
            <p:cNvSpPr txBox="1"/>
            <p:nvPr/>
          </p:nvSpPr>
          <p:spPr>
            <a:xfrm>
              <a:off x="39778545" y="9483178"/>
              <a:ext cx="3255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/>
                <a:t>Cloud Gateway</a:t>
              </a:r>
            </a:p>
          </p:txBody>
        </p:sp>
        <p:sp>
          <p:nvSpPr>
            <p:cNvPr id="14" name="TextBox 39">
              <a:extLst>
                <a:ext uri="{FF2B5EF4-FFF2-40B4-BE49-F238E27FC236}">
                  <a16:creationId xmlns:a16="http://schemas.microsoft.com/office/drawing/2014/main" id="{E9167D80-E13F-4258-8A06-D9861871D8B6}"/>
                </a:ext>
              </a:extLst>
            </p:cNvPr>
            <p:cNvSpPr txBox="1"/>
            <p:nvPr/>
          </p:nvSpPr>
          <p:spPr>
            <a:xfrm>
              <a:off x="41983437" y="9471821"/>
              <a:ext cx="16012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/>
                <a:t>Compute Node</a:t>
              </a:r>
            </a:p>
          </p:txBody>
        </p:sp>
      </p:grpSp>
      <p:sp>
        <p:nvSpPr>
          <p:cNvPr id="17" name="TextBox 38">
            <a:extLst>
              <a:ext uri="{FF2B5EF4-FFF2-40B4-BE49-F238E27FC236}">
                <a16:creationId xmlns:a16="http://schemas.microsoft.com/office/drawing/2014/main" id="{502FA694-EBC3-48D5-B792-8CD8DF9525DF}"/>
              </a:ext>
            </a:extLst>
          </p:cNvPr>
          <p:cNvSpPr txBox="1"/>
          <p:nvPr/>
        </p:nvSpPr>
        <p:spPr>
          <a:xfrm>
            <a:off x="7197796" y="1831570"/>
            <a:ext cx="446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200" b="1" dirty="0"/>
              <a:t>Figure 4: </a:t>
            </a:r>
            <a:r>
              <a:rPr lang="en-US" sz="1200" dirty="0"/>
              <a:t>Testbed used to evaluate top-</a:t>
            </a:r>
            <a:r>
              <a:rPr lang="en-US" sz="1200" i="1" dirty="0"/>
              <a:t>n</a:t>
            </a:r>
            <a:r>
              <a:rPr lang="en-US" sz="1200" dirty="0"/>
              <a:t> implementations in simplified XDP-based cloud gateway.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090445-6248-4813-85C3-9A16C16B8A85}"/>
              </a:ext>
            </a:extLst>
          </p:cNvPr>
          <p:cNvGrpSpPr/>
          <p:nvPr/>
        </p:nvGrpSpPr>
        <p:grpSpPr>
          <a:xfrm>
            <a:off x="8906645" y="2293235"/>
            <a:ext cx="2606289" cy="3789899"/>
            <a:chOff x="36120515" y="12540653"/>
            <a:chExt cx="12517597" cy="1837446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5AA9BD3-9A7E-4AA8-BCD5-7A6221B37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234831" y="12540653"/>
              <a:ext cx="12403281" cy="634453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BA12F92-A4C4-4718-9ECC-EC4F40476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120515" y="18667696"/>
              <a:ext cx="12517597" cy="62016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615F19A-6FAE-44E6-BA9F-E9E926D4E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330094" y="24780158"/>
              <a:ext cx="12308018" cy="6134956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4D1C7E5-AD92-D401-A48C-4ABA11B92C95}"/>
              </a:ext>
            </a:extLst>
          </p:cNvPr>
          <p:cNvSpPr txBox="1"/>
          <p:nvPr/>
        </p:nvSpPr>
        <p:spPr>
          <a:xfrm>
            <a:off x="179558" y="2970586"/>
            <a:ext cx="867493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主要进展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We implement four state-of-the-art approx. top-n algorithms.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Compare with packet-sampling baseline (e.g., proposed in </a:t>
            </a:r>
            <a:r>
              <a:rPr lang="en-US" altLang="zh-CN" sz="1400" dirty="0">
                <a:solidFill>
                  <a:srgbClr val="FF0000"/>
                </a:solidFill>
              </a:rPr>
              <a:t>Elixir [NSDI 2022] by Tencent</a:t>
            </a:r>
            <a:r>
              <a:rPr lang="en-US" altLang="zh-CN" sz="1400" dirty="0"/>
              <a:t>),  approx. top-n algorithms achieve near-perfect accuracy with </a:t>
            </a:r>
            <a:r>
              <a:rPr lang="en-US" altLang="zh-CN" sz="1400" dirty="0">
                <a:solidFill>
                  <a:srgbClr val="FF0000"/>
                </a:solidFill>
              </a:rPr>
              <a:t>~2 orders of magnitude less memory </a:t>
            </a:r>
            <a:r>
              <a:rPr lang="en-US" altLang="zh-CN" sz="1400" dirty="0"/>
              <a:t>compared to sampling (Fig. 5a).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This translates into nearly as good of offloading performance as an exact top-n computation (Fig. 5b).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Querying the top-n result from kernel takes around a second for adequately-sized tables (Fig 5c).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CPU utilization remains low (~25%) even </a:t>
            </a:r>
            <a:r>
              <a:rPr lang="en-US" altLang="zh-CN" sz="1400" dirty="0">
                <a:solidFill>
                  <a:srgbClr val="FF0000"/>
                </a:solidFill>
              </a:rPr>
              <a:t>up to 30 Mpps </a:t>
            </a:r>
            <a:r>
              <a:rPr lang="en-US" altLang="zh-CN" sz="1400" dirty="0"/>
              <a:t>(Fig 6).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FC19A7-262C-D871-A9DA-A073D4CF3763}"/>
              </a:ext>
            </a:extLst>
          </p:cNvPr>
          <p:cNvSpPr txBox="1"/>
          <p:nvPr/>
        </p:nvSpPr>
        <p:spPr>
          <a:xfrm>
            <a:off x="5547329" y="6127465"/>
            <a:ext cx="31394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200" b="1" dirty="0"/>
              <a:t>Figure 3: </a:t>
            </a:r>
            <a:r>
              <a:rPr lang="en-US" altLang="zh-CN" sz="1200" dirty="0"/>
              <a:t>Update logic of the original “Space Saving” algorithm for detecting the top-</a:t>
            </a:r>
            <a:r>
              <a:rPr lang="en-US" altLang="zh-CN" sz="1200" i="1" dirty="0"/>
              <a:t>n</a:t>
            </a:r>
            <a:r>
              <a:rPr lang="en-US" altLang="zh-CN" sz="1200" dirty="0"/>
              <a:t> flows in O(</a:t>
            </a:r>
            <a:r>
              <a:rPr lang="en-US" altLang="zh-CN" sz="1200" i="1" dirty="0"/>
              <a:t>n</a:t>
            </a:r>
            <a:r>
              <a:rPr lang="en-US" altLang="zh-CN" sz="1200" dirty="0"/>
              <a:t>) space and constant per-packet time.</a:t>
            </a:r>
          </a:p>
        </p:txBody>
      </p:sp>
      <p:sp>
        <p:nvSpPr>
          <p:cNvPr id="26" name="TextBox 40">
            <a:extLst>
              <a:ext uri="{FF2B5EF4-FFF2-40B4-BE49-F238E27FC236}">
                <a16:creationId xmlns:a16="http://schemas.microsoft.com/office/drawing/2014/main" id="{5FD5AEE0-3361-4040-AFBD-6E76184ED77F}"/>
              </a:ext>
            </a:extLst>
          </p:cNvPr>
          <p:cNvSpPr txBox="1"/>
          <p:nvPr/>
        </p:nvSpPr>
        <p:spPr>
          <a:xfrm>
            <a:off x="8738953" y="6035131"/>
            <a:ext cx="3399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200" b="1" dirty="0"/>
              <a:t>Figure 5: </a:t>
            </a:r>
            <a:r>
              <a:rPr lang="en-US" sz="1200" dirty="0"/>
              <a:t>Impact of host memory (Table size) on top-n accuracy (a) volume of traffic offloaded compared to ground truth (b) and duration of querying top-n from XDP layer.</a:t>
            </a:r>
          </a:p>
        </p:txBody>
      </p:sp>
    </p:spTree>
    <p:extLst>
      <p:ext uri="{BB962C8B-B14F-4D97-AF65-F5344CB8AC3E}">
        <p14:creationId xmlns:p14="http://schemas.microsoft.com/office/powerpoint/2010/main" val="3628871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49BD8FBA-CCD9-43DD-9791-8A4C7F1A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" y="-97770"/>
            <a:ext cx="12187733" cy="924355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>
                <a:latin typeface="华文仿宋" panose="02010600040101010101" pitchFamily="2" charset="-122"/>
                <a:ea typeface="华文仿宋" panose="02010600040101010101" pitchFamily="2" charset="-122"/>
              </a:rPr>
              <a:t>ML-based</a:t>
            </a:r>
            <a:r>
              <a:rPr lang="zh-CN" altLang="en-US" sz="3600" dirty="0">
                <a:latin typeface="华文仿宋" panose="02010600040101010101" pitchFamily="2" charset="-122"/>
                <a:ea typeface="华文仿宋" panose="02010600040101010101" pitchFamily="2" charset="-122"/>
              </a:rPr>
              <a:t>网络配置按需下放</a:t>
            </a:r>
            <a:endParaRPr lang="en-US" sz="3400" dirty="0">
              <a:solidFill>
                <a:srgbClr val="0070C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E1EF8F-3608-14EE-2E8D-8004935DD7F8}"/>
              </a:ext>
            </a:extLst>
          </p:cNvPr>
          <p:cNvCxnSpPr>
            <a:cxnSpLocks/>
          </p:cNvCxnSpPr>
          <p:nvPr/>
        </p:nvCxnSpPr>
        <p:spPr>
          <a:xfrm>
            <a:off x="-3705" y="690579"/>
            <a:ext cx="12195705" cy="0"/>
          </a:xfrm>
          <a:prstGeom prst="line">
            <a:avLst/>
          </a:prstGeom>
          <a:noFill/>
          <a:ln w="44450" cap="flat" cmpd="sng" algn="ctr">
            <a:solidFill>
              <a:srgbClr val="C7000B"/>
            </a:solidFill>
            <a:prstDash val="solid"/>
            <a:miter lim="800000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D6846B71-B937-A819-EC41-1C7E83D913E8}"/>
              </a:ext>
            </a:extLst>
          </p:cNvPr>
          <p:cNvSpPr txBox="1"/>
          <p:nvPr/>
        </p:nvSpPr>
        <p:spPr>
          <a:xfrm>
            <a:off x="105746" y="754165"/>
            <a:ext cx="54434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项目背景</a:t>
            </a:r>
            <a:endParaRPr lang="en-US" altLang="zh-CN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b="1" dirty="0"/>
              <a:t>趋势</a:t>
            </a:r>
            <a:r>
              <a:rPr lang="en-US" altLang="zh-CN" sz="1400" dirty="0"/>
              <a:t>: </a:t>
            </a:r>
            <a:r>
              <a:rPr lang="zh-CN" altLang="en-US" sz="1400" dirty="0">
                <a:latin typeface="+mn-ea"/>
              </a:rPr>
              <a:t>针对租户应用的内部行为模型对云厂商通常不可见，</a:t>
            </a:r>
            <a:r>
              <a:rPr lang="en-US" altLang="zh-CN" sz="1400" dirty="0">
                <a:latin typeface="+mn-ea"/>
              </a:rPr>
              <a:t>Google </a:t>
            </a:r>
            <a:r>
              <a:rPr lang="en-US" altLang="zh-CN" sz="1400" dirty="0" err="1">
                <a:latin typeface="+mn-ea"/>
              </a:rPr>
              <a:t>CloudCluster</a:t>
            </a:r>
            <a:r>
              <a:rPr lang="en-US" altLang="zh-CN" sz="1400" dirty="0">
                <a:latin typeface="+mn-ea"/>
              </a:rPr>
              <a:t> [NSDI 2022] </a:t>
            </a:r>
            <a:r>
              <a:rPr lang="zh-CN" altLang="en-US" sz="1400" dirty="0">
                <a:latin typeface="+mn-ea"/>
              </a:rPr>
              <a:t>在业界首次提出可通过</a:t>
            </a:r>
            <a:r>
              <a:rPr lang="en-US" altLang="zh-CN" sz="1400" dirty="0">
                <a:latin typeface="+mn-ea"/>
              </a:rPr>
              <a:t>VM-VM</a:t>
            </a:r>
            <a:r>
              <a:rPr lang="zh-CN" altLang="en-US" sz="1400" dirty="0">
                <a:latin typeface="+mn-ea"/>
              </a:rPr>
              <a:t> </a:t>
            </a:r>
            <a:r>
              <a:rPr lang="en-US" altLang="zh-CN" sz="1400" dirty="0">
                <a:latin typeface="+mn-ea"/>
              </a:rPr>
              <a:t>traffic matrix</a:t>
            </a:r>
            <a:r>
              <a:rPr lang="zh-CN" altLang="en-US" sz="1400" dirty="0">
                <a:latin typeface="+mn-ea"/>
              </a:rPr>
              <a:t>揭开租户应用内部的功能结构，并可降低用户成本，识别异常配置等，提出一个新的方向。</a:t>
            </a:r>
            <a:endParaRPr lang="en-US" altLang="zh-CN" sz="1400" dirty="0"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b="1" dirty="0"/>
              <a:t>解决的问题</a:t>
            </a:r>
            <a:r>
              <a:rPr lang="en-US" altLang="zh-CN" sz="1400" dirty="0"/>
              <a:t>: </a:t>
            </a:r>
            <a:r>
              <a:rPr lang="zh-CN" altLang="en-US" sz="1400" dirty="0"/>
              <a:t>在</a:t>
            </a:r>
            <a:r>
              <a:rPr lang="en-US" altLang="zh-CN" sz="1400" dirty="0"/>
              <a:t>Google</a:t>
            </a:r>
            <a:r>
              <a:rPr lang="zh-CN" altLang="en-US" sz="1400" dirty="0"/>
              <a:t>论文发表前，我们正研究类似问题，如何利用云管控面的海量用户配置信息</a:t>
            </a:r>
            <a:r>
              <a:rPr lang="en-US" altLang="zh-CN" sz="1400" dirty="0"/>
              <a:t>+</a:t>
            </a:r>
            <a:r>
              <a:rPr lang="zh-CN" altLang="en-US" sz="1400" dirty="0"/>
              <a:t>数据面的历史</a:t>
            </a:r>
            <a:r>
              <a:rPr lang="en-US" altLang="zh-CN" sz="1400" dirty="0"/>
              <a:t>VM-VM</a:t>
            </a:r>
            <a:r>
              <a:rPr lang="zh-CN" altLang="en-US" sz="1400" dirty="0"/>
              <a:t>流量信息，构建一个用户行为的预测模型，以减少南向配置的下放量的同时不影响用户体验。</a:t>
            </a:r>
            <a:endParaRPr lang="en-US" altLang="zh-CN" sz="1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b="1" dirty="0"/>
              <a:t>挑战</a:t>
            </a:r>
            <a:r>
              <a:rPr lang="zh-CN" altLang="en-US" sz="1400" dirty="0"/>
              <a:t>：如何取得实际的用户流量大数据集以用于模型训练</a:t>
            </a:r>
            <a:endParaRPr lang="en-US" altLang="zh-CN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EF71C7A-C08B-2748-7A24-D9C86AE7EBB0}"/>
              </a:ext>
            </a:extLst>
          </p:cNvPr>
          <p:cNvSpPr txBox="1"/>
          <p:nvPr/>
        </p:nvSpPr>
        <p:spPr>
          <a:xfrm>
            <a:off x="5484888" y="787600"/>
            <a:ext cx="660136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项目目标</a:t>
            </a:r>
            <a:endParaRPr lang="en-US" altLang="zh-CN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</a:rPr>
              <a:t>最小化南向配置下放并同时最大化</a:t>
            </a:r>
            <a:r>
              <a:rPr lang="en-US" altLang="zh-CN" sz="1400" dirty="0">
                <a:latin typeface="+mn-ea"/>
              </a:rPr>
              <a:t>VM</a:t>
            </a:r>
            <a:r>
              <a:rPr lang="zh-CN" altLang="en-US" sz="1400" dirty="0">
                <a:latin typeface="+mn-ea"/>
              </a:rPr>
              <a:t>连通性</a:t>
            </a:r>
            <a:endParaRPr lang="en-US" altLang="zh-CN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主要进展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Build models for two categories of VMs: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zh-CN" sz="1400" dirty="0"/>
              <a:t>Cold start VMs: fresh to this network without VM communication history records.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zh-CN" sz="1400" dirty="0"/>
              <a:t>Warm VMs: running VMs with communication history records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System and Model design: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zh-CN" sz="1400" dirty="0"/>
              <a:t>Introducing the AI technique of </a:t>
            </a:r>
            <a:r>
              <a:rPr lang="en-US" altLang="zh-CN" sz="1400" dirty="0">
                <a:solidFill>
                  <a:srgbClr val="C00000"/>
                </a:solidFill>
              </a:rPr>
              <a:t>recommendation model </a:t>
            </a:r>
            <a:r>
              <a:rPr lang="en-US" altLang="zh-CN" sz="1400" dirty="0"/>
              <a:t>(</a:t>
            </a:r>
            <a:r>
              <a:rPr lang="zh-CN" altLang="en-US" sz="1400" dirty="0">
                <a:latin typeface="+mn-ea"/>
              </a:rPr>
              <a:t>基于注意力机制的推荐模型</a:t>
            </a:r>
            <a:r>
              <a:rPr lang="en-US" altLang="zh-CN" sz="1400" dirty="0">
                <a:latin typeface="+mn-ea"/>
              </a:rPr>
              <a:t>) </a:t>
            </a:r>
            <a:r>
              <a:rPr lang="en-US" altLang="zh-CN" sz="1400" dirty="0"/>
              <a:t>to learn the data pattern of VM communication history records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zh-CN" sz="1400" dirty="0"/>
              <a:t>Integrating the AI technique of </a:t>
            </a:r>
            <a:r>
              <a:rPr lang="en-US" altLang="zh-CN" sz="1400" dirty="0">
                <a:solidFill>
                  <a:srgbClr val="C00000"/>
                </a:solidFill>
              </a:rPr>
              <a:t>clustering</a:t>
            </a:r>
            <a:r>
              <a:rPr lang="en-US" altLang="zh-CN" sz="1400" dirty="0"/>
              <a:t> </a:t>
            </a:r>
            <a:r>
              <a:rPr lang="en-US" altLang="zh-CN" sz="1400" dirty="0">
                <a:latin typeface="+mn-ea"/>
              </a:rPr>
              <a:t>(</a:t>
            </a:r>
            <a:r>
              <a:rPr lang="zh-CN" altLang="en-US" sz="1400" dirty="0">
                <a:latin typeface="+mn-ea"/>
              </a:rPr>
              <a:t>聚类无监督机器学习算法</a:t>
            </a:r>
            <a:r>
              <a:rPr lang="en-US" altLang="zh-CN" sz="1400" dirty="0">
                <a:latin typeface="+mn-ea"/>
              </a:rPr>
              <a:t>) </a:t>
            </a:r>
            <a:r>
              <a:rPr lang="en-US" altLang="zh-CN" sz="1400" dirty="0"/>
              <a:t>to group the cold start VMs with the warm VMs.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AB3334C6-6A6C-17D4-95A9-1AEA492C1755}"/>
              </a:ext>
            </a:extLst>
          </p:cNvPr>
          <p:cNvSpPr/>
          <p:nvPr/>
        </p:nvSpPr>
        <p:spPr>
          <a:xfrm>
            <a:off x="1935730" y="3048061"/>
            <a:ext cx="1558890" cy="170956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B419C64F-5EB8-B156-E8F2-F2E3DD0C9DF9}"/>
              </a:ext>
            </a:extLst>
          </p:cNvPr>
          <p:cNvSpPr/>
          <p:nvPr/>
        </p:nvSpPr>
        <p:spPr>
          <a:xfrm>
            <a:off x="2038904" y="3503951"/>
            <a:ext cx="1338761" cy="57742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Clustering + Attention-based Recommendation Model</a:t>
            </a:r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1A180B30-E39E-9F05-F6CC-D57986B8D7C1}"/>
              </a:ext>
            </a:extLst>
          </p:cNvPr>
          <p:cNvSpPr/>
          <p:nvPr/>
        </p:nvSpPr>
        <p:spPr>
          <a:xfrm>
            <a:off x="2054003" y="4272400"/>
            <a:ext cx="1323662" cy="380184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Network Controller (e.g., </a:t>
            </a:r>
            <a:r>
              <a:rPr lang="en-US" sz="1000" dirty="0" err="1"/>
              <a:t>Alcor</a:t>
            </a:r>
            <a:r>
              <a:rPr lang="en-US" sz="1000" dirty="0"/>
              <a:t>)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55C6E6D-910D-BB7D-3D5F-FB69F091772F}"/>
              </a:ext>
            </a:extLst>
          </p:cNvPr>
          <p:cNvSpPr txBox="1"/>
          <p:nvPr/>
        </p:nvSpPr>
        <p:spPr>
          <a:xfrm>
            <a:off x="1867616" y="3009684"/>
            <a:ext cx="1681338" cy="134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Intelligent Network Controller</a:t>
            </a: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9469A4B1-89DB-F470-E4A8-388213A19D97}"/>
              </a:ext>
            </a:extLst>
          </p:cNvPr>
          <p:cNvGrpSpPr/>
          <p:nvPr/>
        </p:nvGrpSpPr>
        <p:grpSpPr>
          <a:xfrm>
            <a:off x="105746" y="3076934"/>
            <a:ext cx="3195501" cy="3740725"/>
            <a:chOff x="4267" y="3117275"/>
            <a:chExt cx="3195501" cy="3740725"/>
          </a:xfrm>
        </p:grpSpPr>
        <p:sp>
          <p:nvSpPr>
            <p:cNvPr id="176" name="Flowchart: Multidocument 175">
              <a:extLst>
                <a:ext uri="{FF2B5EF4-FFF2-40B4-BE49-F238E27FC236}">
                  <a16:creationId xmlns:a16="http://schemas.microsoft.com/office/drawing/2014/main" id="{8EC96D37-E1C4-B888-101A-AE2FBF2BA86C}"/>
                </a:ext>
              </a:extLst>
            </p:cNvPr>
            <p:cNvSpPr/>
            <p:nvPr/>
          </p:nvSpPr>
          <p:spPr>
            <a:xfrm>
              <a:off x="105746" y="3117275"/>
              <a:ext cx="1163205" cy="859960"/>
            </a:xfrm>
            <a:prstGeom prst="flowChartMultidocumen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 set of VMs that need to be deployed</a:t>
              </a:r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7ED9DBCD-B32B-B211-DA4B-512694863CE1}"/>
                </a:ext>
              </a:extLst>
            </p:cNvPr>
            <p:cNvCxnSpPr>
              <a:cxnSpLocks/>
            </p:cNvCxnSpPr>
            <p:nvPr/>
          </p:nvCxnSpPr>
          <p:spPr>
            <a:xfrm>
              <a:off x="1274710" y="3297448"/>
              <a:ext cx="559541" cy="4545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15781447-9D6C-8F3A-CA5D-BFD566BBA780}"/>
                </a:ext>
              </a:extLst>
            </p:cNvPr>
            <p:cNvSpPr txBox="1"/>
            <p:nvPr/>
          </p:nvSpPr>
          <p:spPr>
            <a:xfrm>
              <a:off x="2539960" y="3897140"/>
              <a:ext cx="186552" cy="1595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>
                  <a:solidFill>
                    <a:schemeClr val="bg1"/>
                  </a:solidFill>
                </a:rPr>
                <a:t>+</a:t>
              </a:r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0F2EFCFE-BBE2-9E1A-C5B9-5BD894074A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6255" y="4364884"/>
              <a:ext cx="364642" cy="558098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942925DF-19B5-60BD-D059-9D240EDEDE1D}"/>
                </a:ext>
              </a:extLst>
            </p:cNvPr>
            <p:cNvSpPr txBox="1"/>
            <p:nvPr/>
          </p:nvSpPr>
          <p:spPr>
            <a:xfrm>
              <a:off x="462661" y="4218915"/>
              <a:ext cx="11656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Netw</a:t>
              </a:r>
              <a:r>
                <a:rPr lang="en-US" sz="1000" dirty="0"/>
                <a:t> Config Set 1: </a:t>
              </a:r>
            </a:p>
            <a:p>
              <a:r>
                <a:rPr lang="en-US" sz="1000" dirty="0"/>
                <a:t>[VM2, VM3, VM6]</a:t>
              </a: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BEA8BA33-824B-D43F-D7F6-898888ABCBDA}"/>
                </a:ext>
              </a:extLst>
            </p:cNvPr>
            <p:cNvGrpSpPr/>
            <p:nvPr/>
          </p:nvGrpSpPr>
          <p:grpSpPr>
            <a:xfrm>
              <a:off x="4267" y="4831011"/>
              <a:ext cx="3195501" cy="2026989"/>
              <a:chOff x="6450276" y="1187297"/>
              <a:chExt cx="4808680" cy="3769534"/>
            </a:xfrm>
          </p:grpSpPr>
          <p:sp>
            <p:nvSpPr>
              <p:cNvPr id="184" name="Cloud 183">
                <a:extLst>
                  <a:ext uri="{FF2B5EF4-FFF2-40B4-BE49-F238E27FC236}">
                    <a16:creationId xmlns:a16="http://schemas.microsoft.com/office/drawing/2014/main" id="{7FCFD69E-66AB-6D4F-670D-A81186B755B1}"/>
                  </a:ext>
                </a:extLst>
              </p:cNvPr>
              <p:cNvSpPr/>
              <p:nvPr/>
            </p:nvSpPr>
            <p:spPr>
              <a:xfrm>
                <a:off x="6450276" y="1187297"/>
                <a:ext cx="4808680" cy="3769534"/>
              </a:xfrm>
              <a:prstGeom prst="cloud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accent1"/>
                    </a:solidFill>
                  </a:rPr>
                  <a:t>Cloud Env</a:t>
                </a:r>
              </a:p>
            </p:txBody>
          </p:sp>
          <p:sp>
            <p:nvSpPr>
              <p:cNvPr id="185" name="Cube 184">
                <a:extLst>
                  <a:ext uri="{FF2B5EF4-FFF2-40B4-BE49-F238E27FC236}">
                    <a16:creationId xmlns:a16="http://schemas.microsoft.com/office/drawing/2014/main" id="{B4D4C449-B577-9F03-6EBE-0317363F5C59}"/>
                  </a:ext>
                </a:extLst>
              </p:cNvPr>
              <p:cNvSpPr/>
              <p:nvPr/>
            </p:nvSpPr>
            <p:spPr>
              <a:xfrm>
                <a:off x="7983279" y="3373888"/>
                <a:ext cx="797169" cy="482049"/>
              </a:xfrm>
              <a:prstGeom prst="cub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/>
                  <a:t>VM1</a:t>
                </a:r>
              </a:p>
            </p:txBody>
          </p:sp>
          <p:sp>
            <p:nvSpPr>
              <p:cNvPr id="186" name="Cube 185">
                <a:extLst>
                  <a:ext uri="{FF2B5EF4-FFF2-40B4-BE49-F238E27FC236}">
                    <a16:creationId xmlns:a16="http://schemas.microsoft.com/office/drawing/2014/main" id="{F378407D-895F-E93C-B1D6-1BCC9479C1FD}"/>
                  </a:ext>
                </a:extLst>
              </p:cNvPr>
              <p:cNvSpPr/>
              <p:nvPr/>
            </p:nvSpPr>
            <p:spPr>
              <a:xfrm>
                <a:off x="6896018" y="3132864"/>
                <a:ext cx="797169" cy="482049"/>
              </a:xfrm>
              <a:prstGeom prst="cub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/>
                  <a:t>VM2</a:t>
                </a:r>
              </a:p>
            </p:txBody>
          </p:sp>
          <p:sp>
            <p:nvSpPr>
              <p:cNvPr id="187" name="Cube 186">
                <a:extLst>
                  <a:ext uri="{FF2B5EF4-FFF2-40B4-BE49-F238E27FC236}">
                    <a16:creationId xmlns:a16="http://schemas.microsoft.com/office/drawing/2014/main" id="{2C7427FD-CD9D-529E-D681-3FDE38795F60}"/>
                  </a:ext>
                </a:extLst>
              </p:cNvPr>
              <p:cNvSpPr/>
              <p:nvPr/>
            </p:nvSpPr>
            <p:spPr>
              <a:xfrm>
                <a:off x="9274534" y="3672902"/>
                <a:ext cx="797169" cy="482049"/>
              </a:xfrm>
              <a:prstGeom prst="cub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/>
                  <a:t>VM4</a:t>
                </a:r>
              </a:p>
            </p:txBody>
          </p:sp>
          <p:sp>
            <p:nvSpPr>
              <p:cNvPr id="188" name="Cube 187">
                <a:extLst>
                  <a:ext uri="{FF2B5EF4-FFF2-40B4-BE49-F238E27FC236}">
                    <a16:creationId xmlns:a16="http://schemas.microsoft.com/office/drawing/2014/main" id="{23B4F09A-AE98-B9C3-186E-E329369C5A30}"/>
                  </a:ext>
                </a:extLst>
              </p:cNvPr>
              <p:cNvSpPr/>
              <p:nvPr/>
            </p:nvSpPr>
            <p:spPr>
              <a:xfrm>
                <a:off x="8138929" y="1984698"/>
                <a:ext cx="797169" cy="482049"/>
              </a:xfrm>
              <a:prstGeom prst="cub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VM3</a:t>
                </a:r>
              </a:p>
            </p:txBody>
          </p:sp>
          <p:sp>
            <p:nvSpPr>
              <p:cNvPr id="189" name="Cube 188">
                <a:extLst>
                  <a:ext uri="{FF2B5EF4-FFF2-40B4-BE49-F238E27FC236}">
                    <a16:creationId xmlns:a16="http://schemas.microsoft.com/office/drawing/2014/main" id="{364A53C9-BC70-687D-5CC4-A73F9AD85D7B}"/>
                  </a:ext>
                </a:extLst>
              </p:cNvPr>
              <p:cNvSpPr/>
              <p:nvPr/>
            </p:nvSpPr>
            <p:spPr>
              <a:xfrm>
                <a:off x="10461787" y="2963207"/>
                <a:ext cx="797169" cy="482049"/>
              </a:xfrm>
              <a:prstGeom prst="cub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/>
                  <a:t>VMn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032A22F5-452D-8DF6-C481-0BC237957F2C}"/>
                  </a:ext>
                </a:extLst>
              </p:cNvPr>
              <p:cNvSpPr txBox="1"/>
              <p:nvPr/>
            </p:nvSpPr>
            <p:spPr>
              <a:xfrm>
                <a:off x="9266376" y="1935567"/>
                <a:ext cx="776175" cy="424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… …</a:t>
                </a:r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5B3923C8-D87E-6759-3873-C6B33C8F046D}"/>
                  </a:ext>
                </a:extLst>
              </p:cNvPr>
              <p:cNvCxnSpPr>
                <a:stCxn id="188" idx="2"/>
              </p:cNvCxnSpPr>
              <p:nvPr/>
            </p:nvCxnSpPr>
            <p:spPr>
              <a:xfrm flipH="1">
                <a:off x="7646561" y="2285979"/>
                <a:ext cx="492368" cy="8960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EB8617F-734E-9D94-3D09-5FCA5F4CB9E2}"/>
                  </a:ext>
                </a:extLst>
              </p:cNvPr>
              <p:cNvCxnSpPr>
                <a:stCxn id="185" idx="5"/>
                <a:endCxn id="187" idx="2"/>
              </p:cNvCxnSpPr>
              <p:nvPr/>
            </p:nvCxnSpPr>
            <p:spPr>
              <a:xfrm>
                <a:off x="8780448" y="3554656"/>
                <a:ext cx="494086" cy="4195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97A06B2-4E66-384F-561D-5FFE9DBB5628}"/>
                  </a:ext>
                </a:extLst>
              </p:cNvPr>
              <p:cNvCxnSpPr>
                <a:cxnSpLocks/>
                <a:stCxn id="187" idx="5"/>
                <a:endCxn id="189" idx="2"/>
              </p:cNvCxnSpPr>
              <p:nvPr/>
            </p:nvCxnSpPr>
            <p:spPr>
              <a:xfrm flipV="1">
                <a:off x="10071703" y="3264488"/>
                <a:ext cx="390084" cy="5891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ED131BA6-3582-20CE-CFE7-243D72C028C9}"/>
                  </a:ext>
                </a:extLst>
              </p:cNvPr>
              <p:cNvSpPr/>
              <p:nvPr/>
            </p:nvSpPr>
            <p:spPr>
              <a:xfrm>
                <a:off x="7140080" y="1660344"/>
                <a:ext cx="797169" cy="482049"/>
              </a:xfrm>
              <a:prstGeom prst="cub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VM6</a:t>
                </a:r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14BFAB90-8E76-3B9F-7E64-1253FD6545DB}"/>
                  </a:ext>
                </a:extLst>
              </p:cNvPr>
              <p:cNvCxnSpPr>
                <a:endCxn id="186" idx="0"/>
              </p:cNvCxnSpPr>
              <p:nvPr/>
            </p:nvCxnSpPr>
            <p:spPr>
              <a:xfrm flipH="1">
                <a:off x="7354859" y="2142393"/>
                <a:ext cx="113636" cy="9904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7" name="Picture 206">
            <a:extLst>
              <a:ext uri="{FF2B5EF4-FFF2-40B4-BE49-F238E27FC236}">
                <a16:creationId xmlns:a16="http://schemas.microsoft.com/office/drawing/2014/main" id="{2AB806BF-9B13-D9F6-88B3-A8FA88F01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101" y="4133804"/>
            <a:ext cx="4760581" cy="2472387"/>
          </a:xfrm>
          <a:prstGeom prst="rect">
            <a:avLst/>
          </a:prstGeom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769744C6-75A6-D2F2-823F-29590ABBD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681" y="4341564"/>
            <a:ext cx="3773481" cy="2224408"/>
          </a:xfrm>
          <a:prstGeom prst="rect">
            <a:avLst/>
          </a:prstGeom>
        </p:spPr>
      </p:pic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0EDF3D0F-9FAE-F94B-10AD-E0F5EF82A416}"/>
              </a:ext>
            </a:extLst>
          </p:cNvPr>
          <p:cNvCxnSpPr>
            <a:cxnSpLocks/>
          </p:cNvCxnSpPr>
          <p:nvPr/>
        </p:nvCxnSpPr>
        <p:spPr>
          <a:xfrm flipV="1">
            <a:off x="7896870" y="4406887"/>
            <a:ext cx="604438" cy="1094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60ABBDFF-5991-4446-9ACD-5FE63497F510}"/>
              </a:ext>
            </a:extLst>
          </p:cNvPr>
          <p:cNvCxnSpPr>
            <a:cxnSpLocks/>
          </p:cNvCxnSpPr>
          <p:nvPr/>
        </p:nvCxnSpPr>
        <p:spPr>
          <a:xfrm>
            <a:off x="7937890" y="5835072"/>
            <a:ext cx="563418" cy="654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837A74D-CAA7-1872-C116-B23AA2873A24}"/>
              </a:ext>
            </a:extLst>
          </p:cNvPr>
          <p:cNvSpPr/>
          <p:nvPr/>
        </p:nvSpPr>
        <p:spPr>
          <a:xfrm>
            <a:off x="3599101" y="4054015"/>
            <a:ext cx="8534062" cy="2736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A17D39E-6973-A3DA-52CC-B2991A72F419}"/>
              </a:ext>
            </a:extLst>
          </p:cNvPr>
          <p:cNvSpPr/>
          <p:nvPr/>
        </p:nvSpPr>
        <p:spPr>
          <a:xfrm>
            <a:off x="116196" y="3011395"/>
            <a:ext cx="3387160" cy="3806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862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49BD8FBA-CCD9-43DD-9791-8A4C7F1A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" y="-97770"/>
            <a:ext cx="12187733" cy="924355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>
                <a:latin typeface="华文仿宋" panose="02010600040101010101" pitchFamily="2" charset="-122"/>
                <a:ea typeface="华文仿宋" panose="02010600040101010101" pitchFamily="2" charset="-122"/>
              </a:rPr>
              <a:t>XDP</a:t>
            </a:r>
            <a:r>
              <a:rPr lang="zh-CN" altLang="en-US" sz="3600" dirty="0">
                <a:latin typeface="华文仿宋" panose="02010600040101010101" pitchFamily="2" charset="-122"/>
                <a:ea typeface="华文仿宋" panose="02010600040101010101" pitchFamily="2" charset="-122"/>
              </a:rPr>
              <a:t>智能网卡卸载</a:t>
            </a:r>
            <a:endParaRPr lang="en-US" sz="3400" dirty="0">
              <a:solidFill>
                <a:srgbClr val="0070C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E1EF8F-3608-14EE-2E8D-8004935DD7F8}"/>
              </a:ext>
            </a:extLst>
          </p:cNvPr>
          <p:cNvCxnSpPr>
            <a:cxnSpLocks/>
          </p:cNvCxnSpPr>
          <p:nvPr/>
        </p:nvCxnSpPr>
        <p:spPr>
          <a:xfrm>
            <a:off x="-3705" y="690579"/>
            <a:ext cx="12195705" cy="0"/>
          </a:xfrm>
          <a:prstGeom prst="line">
            <a:avLst/>
          </a:prstGeom>
          <a:noFill/>
          <a:ln w="44450" cap="flat" cmpd="sng" algn="ctr">
            <a:solidFill>
              <a:srgbClr val="C7000B"/>
            </a:solidFill>
            <a:prstDash val="solid"/>
            <a:miter lim="800000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01C892-2A4E-2C90-7869-5C41F51CC18E}"/>
              </a:ext>
            </a:extLst>
          </p:cNvPr>
          <p:cNvSpPr txBox="1"/>
          <p:nvPr/>
        </p:nvSpPr>
        <p:spPr>
          <a:xfrm>
            <a:off x="179557" y="690579"/>
            <a:ext cx="113089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项目背景</a:t>
            </a:r>
            <a:endParaRPr lang="en-US" altLang="zh-CN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+mn-ea"/>
              </a:rPr>
              <a:t>背景</a:t>
            </a:r>
            <a:r>
              <a:rPr lang="en-US" altLang="zh-CN" sz="1400" dirty="0">
                <a:latin typeface="+mn-ea"/>
              </a:rPr>
              <a:t>: 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+mn-ea"/>
              </a:rPr>
              <a:t>XDP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+mn-ea"/>
              </a:rPr>
              <a:t>是一种高性能、可编程的网络数据路径，它将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+mn-ea"/>
              </a:rPr>
              <a:t>eBPF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+mn-ea"/>
              </a:rPr>
              <a:t>字节码挂载到网卡驱动或智能网卡上，可以在挂载处直接处理数据包。从而避免了网络协议栈的开销与延迟，加快了数据包的处理速度，降低了主机的网络处理负载</a:t>
            </a:r>
            <a:endParaRPr lang="en-US" altLang="zh-CN" sz="1400" dirty="0"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+mn-ea"/>
              </a:rPr>
              <a:t>解决的问题</a:t>
            </a:r>
            <a:r>
              <a:rPr lang="zh-CN" altLang="en-US" sz="1400" dirty="0">
                <a:latin typeface="+mn-ea"/>
              </a:rPr>
              <a:t>：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+mn-ea"/>
              </a:rPr>
              <a:t>Mizar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+mn-ea"/>
              </a:rPr>
              <a:t>容器数据面项目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+mn-ea"/>
              </a:rPr>
              <a:t>)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+mn-ea"/>
              </a:rPr>
              <a:t>之前实现了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+mn-ea"/>
              </a:rPr>
              <a:t>XDP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+mn-ea"/>
              </a:rPr>
              <a:t>的驱动卸载，如何将相关功能进一步卸载到支持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+mn-ea"/>
              </a:rPr>
              <a:t>XDP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+mn-ea"/>
              </a:rPr>
              <a:t>的智能网卡上并优化性能</a:t>
            </a:r>
            <a:endParaRPr lang="en-US" altLang="zh-CN" sz="1400" dirty="0">
              <a:latin typeface="+mn-ea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+mn-ea"/>
              </a:rPr>
              <a:t>挑战</a:t>
            </a:r>
            <a:endParaRPr lang="en-US" altLang="zh-CN" sz="1400" b="1" dirty="0">
              <a:latin typeface="+mn-ea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+mn-ea"/>
              </a:rPr>
              <a:t>缺少硬件支持：</a:t>
            </a:r>
            <a:r>
              <a:rPr lang="en-US" altLang="zh-CN" sz="1400" i="0" u="none" strike="noStrike" baseline="0" dirty="0" err="1">
                <a:solidFill>
                  <a:srgbClr val="000000"/>
                </a:solidFill>
                <a:latin typeface="+mn-ea"/>
              </a:rPr>
              <a:t>Netronome</a:t>
            </a:r>
            <a:r>
              <a:rPr lang="en-US" altLang="zh-CN" sz="1400" i="0" u="none" strike="noStrike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1400" i="0" u="none" strike="noStrike" baseline="0" dirty="0" err="1">
                <a:solidFill>
                  <a:srgbClr val="000000"/>
                </a:solidFill>
                <a:latin typeface="+mn-ea"/>
              </a:rPr>
              <a:t>Agilio</a:t>
            </a:r>
            <a:r>
              <a:rPr lang="en-US" altLang="zh-CN" sz="1400" i="0" u="none" strike="noStrike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1400" i="0" u="none" strike="noStrike" baseline="0" dirty="0" err="1">
                <a:solidFill>
                  <a:srgbClr val="000000"/>
                </a:solidFill>
                <a:latin typeface="+mn-ea"/>
              </a:rPr>
              <a:t>SmartNIC</a:t>
            </a:r>
            <a:r>
              <a:rPr lang="zh-CN" altLang="en-US" sz="1400" i="0" u="none" strike="noStrike" baseline="0" dirty="0">
                <a:solidFill>
                  <a:srgbClr val="000000"/>
                </a:solidFill>
                <a:latin typeface="+mn-ea"/>
              </a:rPr>
              <a:t>是目前找到的唯一支持</a:t>
            </a:r>
            <a:r>
              <a:rPr lang="en-US" altLang="zh-CN" sz="1400" i="0" u="none" strike="noStrike" baseline="0" dirty="0" err="1">
                <a:solidFill>
                  <a:srgbClr val="000000"/>
                </a:solidFill>
                <a:latin typeface="+mn-ea"/>
              </a:rPr>
              <a:t>eBPF</a:t>
            </a:r>
            <a:r>
              <a:rPr lang="en-US" altLang="zh-CN" sz="1400" i="0" u="none" strike="noStrike" baseline="0" dirty="0">
                <a:solidFill>
                  <a:srgbClr val="000000"/>
                </a:solidFill>
                <a:latin typeface="+mn-ea"/>
              </a:rPr>
              <a:t>/XDP</a:t>
            </a:r>
            <a:r>
              <a:rPr lang="zh-CN" altLang="en-US" sz="1400" i="0" u="none" strike="noStrike" baseline="0" dirty="0">
                <a:solidFill>
                  <a:srgbClr val="000000"/>
                </a:solidFill>
                <a:latin typeface="+mn-ea"/>
              </a:rPr>
              <a:t>硬件卸载的智能网卡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+mn-ea"/>
              </a:rPr>
              <a:t>网卡功能限制：</a:t>
            </a:r>
            <a:r>
              <a:rPr lang="en-US" altLang="zh-CN" sz="1400" i="0" u="none" strike="noStrike" baseline="0" dirty="0" err="1">
                <a:solidFill>
                  <a:srgbClr val="000000"/>
                </a:solidFill>
                <a:latin typeface="+mn-ea"/>
              </a:rPr>
              <a:t>eBPFmap</a:t>
            </a:r>
            <a:r>
              <a:rPr lang="zh-CN" altLang="en-US" sz="1400" i="0" u="none" strike="noStrike" baseline="0" dirty="0">
                <a:solidFill>
                  <a:srgbClr val="000000"/>
                </a:solidFill>
                <a:latin typeface="+mn-ea"/>
              </a:rPr>
              <a:t>的</a:t>
            </a:r>
            <a:r>
              <a:rPr lang="en-US" altLang="zh-CN" sz="1400" i="0" u="none" strike="noStrike" baseline="0" dirty="0" err="1">
                <a:solidFill>
                  <a:srgbClr val="000000"/>
                </a:solidFill>
                <a:latin typeface="+mn-ea"/>
              </a:rPr>
              <a:t>key+value</a:t>
            </a:r>
            <a:r>
              <a:rPr lang="zh-CN" altLang="en-US" sz="1400" i="0" u="none" strike="noStrike" baseline="0" dirty="0">
                <a:solidFill>
                  <a:srgbClr val="000000"/>
                </a:solidFill>
                <a:latin typeface="+mn-ea"/>
              </a:rPr>
              <a:t>大小受限</a:t>
            </a:r>
            <a:r>
              <a:rPr lang="en-US" altLang="zh-CN" sz="1400" i="0" u="none" strike="noStrike" baseline="0" dirty="0">
                <a:solidFill>
                  <a:srgbClr val="000000"/>
                </a:solidFill>
                <a:latin typeface="+mn-ea"/>
              </a:rPr>
              <a:t>(64 bytes), </a:t>
            </a:r>
            <a:r>
              <a:rPr lang="zh-CN" altLang="en-US" sz="1400" i="0" u="none" strike="noStrike" baseline="0" dirty="0">
                <a:solidFill>
                  <a:srgbClr val="000000"/>
                </a:solidFill>
                <a:latin typeface="+mn-ea"/>
              </a:rPr>
              <a:t>不支持</a:t>
            </a:r>
            <a:r>
              <a:rPr lang="en-US" altLang="zh-CN" sz="1400" i="0" u="none" strike="noStrike" baseline="0" dirty="0">
                <a:solidFill>
                  <a:srgbClr val="000000"/>
                </a:solidFill>
                <a:latin typeface="+mn-ea"/>
              </a:rPr>
              <a:t>redirect, tail call</a:t>
            </a:r>
            <a:r>
              <a:rPr lang="zh-CN" altLang="en-US" sz="1400" i="0" u="none" strike="noStrike" baseline="0" dirty="0">
                <a:solidFill>
                  <a:srgbClr val="000000"/>
                </a:solidFill>
                <a:latin typeface="+mn-ea"/>
              </a:rPr>
              <a:t>等</a:t>
            </a:r>
            <a:r>
              <a:rPr lang="en-US" altLang="zh-CN" sz="1400" i="0" u="none" strike="noStrike" baseline="0" dirty="0">
                <a:solidFill>
                  <a:srgbClr val="000000"/>
                </a:solidFill>
                <a:latin typeface="+mn-ea"/>
              </a:rPr>
              <a:t>BPF</a:t>
            </a:r>
            <a:r>
              <a:rPr lang="zh-CN" altLang="en-US" sz="1400" i="0" u="none" strike="noStrike" baseline="0" dirty="0">
                <a:solidFill>
                  <a:srgbClr val="000000"/>
                </a:solidFill>
                <a:latin typeface="+mn-ea"/>
              </a:rPr>
              <a:t>函数</a:t>
            </a:r>
            <a:r>
              <a:rPr lang="en-US" altLang="zh-CN" sz="1400" i="0" u="none" strike="noStrike" baseline="0" dirty="0">
                <a:solidFill>
                  <a:srgbClr val="000000"/>
                </a:solidFill>
                <a:latin typeface="+mn-ea"/>
              </a:rPr>
              <a:t>/</a:t>
            </a:r>
            <a:r>
              <a:rPr lang="zh-CN" altLang="en-US" sz="1400" i="0" u="none" strike="noStrike" baseline="0" dirty="0">
                <a:solidFill>
                  <a:srgbClr val="000000"/>
                </a:solidFill>
                <a:latin typeface="+mn-ea"/>
              </a:rPr>
              <a:t>功能不支持</a:t>
            </a:r>
            <a:r>
              <a:rPr lang="en-US" altLang="zh-CN" sz="1400" i="0" u="none" strike="noStrike" baseline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zh-CN" altLang="en-US" sz="1400" i="0" u="none" strike="noStrike" baseline="0" dirty="0">
                <a:solidFill>
                  <a:srgbClr val="000000"/>
                </a:solidFill>
                <a:latin typeface="+mn-ea"/>
              </a:rPr>
              <a:t>无法支持循环</a:t>
            </a:r>
            <a:endParaRPr lang="en-US" altLang="zh-CN" sz="1400" b="1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主要进展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</a:rPr>
              <a:t>实现二层和三层卸载，二层卸载对数据包进行垂直拆分</a:t>
            </a:r>
            <a:r>
              <a:rPr lang="en-US" altLang="zh-CN" sz="1400" dirty="0">
                <a:latin typeface="+mn-ea"/>
              </a:rPr>
              <a:t>(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+mn-ea"/>
              </a:rPr>
              <a:t>按数据包的目的地来拆分卸载方式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+mn-ea"/>
              </a:rPr>
              <a:t>目的地不是本机的包处理卸载到硬件，目的地是本机的包处理卸载到驱动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+mn-ea"/>
              </a:rPr>
              <a:t>)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zh-CN" altLang="en-US" sz="1400" dirty="0">
                <a:latin typeface="+mn-ea"/>
              </a:rPr>
              <a:t>三层路由卸载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+mn-ea"/>
              </a:rPr>
              <a:t>Divider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+mn-ea"/>
              </a:rPr>
              <a:t>上数据包转发均在硬件网卡上完成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</a:rPr>
              <a:t>论文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OXDP: Offloading XDP to </a:t>
            </a:r>
            <a:r>
              <a:rPr lang="en-US" altLang="zh-CN" sz="1400" b="0" i="0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SmartNIC</a:t>
            </a:r>
            <a:r>
              <a:rPr lang="en-US" altLang="zh-CN" sz="1400" b="0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for Accelerating Packet Processing</a:t>
            </a:r>
            <a:r>
              <a:rPr lang="zh-CN" altLang="en-US" sz="1400" dirty="0">
                <a:solidFill>
                  <a:srgbClr val="000000"/>
                </a:solidFill>
              </a:rPr>
              <a:t>发表在</a:t>
            </a:r>
            <a:r>
              <a:rPr lang="en-US" altLang="zh-CN" sz="1400" dirty="0">
                <a:solidFill>
                  <a:srgbClr val="000000"/>
                </a:solidFill>
              </a:rPr>
              <a:t>IEEE </a:t>
            </a:r>
            <a:r>
              <a:rPr lang="en-US" altLang="zh-CN" sz="1400" dirty="0">
                <a:solidFill>
                  <a:schemeClr val="tx1"/>
                </a:solidFill>
              </a:rPr>
              <a:t>ICPADS 2022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endParaRPr lang="zh-CN" altLang="en-US" sz="1400" b="0" i="0" u="none" strike="noStrike" baseline="0" dirty="0">
              <a:solidFill>
                <a:srgbClr val="0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4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E8ABF0-DDDA-4215-961D-872F64AB9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57" y="3583020"/>
            <a:ext cx="4483050" cy="308339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E8CE3-60F9-C6E8-6CE5-DFCD1F4AEF66}"/>
              </a:ext>
            </a:extLst>
          </p:cNvPr>
          <p:cNvSpPr txBox="1"/>
          <p:nvPr/>
        </p:nvSpPr>
        <p:spPr>
          <a:xfrm>
            <a:off x="1341120" y="3253905"/>
            <a:ext cx="1854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u="sng" dirty="0"/>
              <a:t>Offload XDP Workflow</a:t>
            </a:r>
            <a:endParaRPr lang="zh-CN" altLang="en-US" sz="1400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E26AE-9B5B-C346-FCD5-42DFA938417B}"/>
              </a:ext>
            </a:extLst>
          </p:cNvPr>
          <p:cNvSpPr txBox="1"/>
          <p:nvPr/>
        </p:nvSpPr>
        <p:spPr>
          <a:xfrm>
            <a:off x="4867740" y="5585138"/>
            <a:ext cx="41979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i="0" u="none" strike="noStrike" baseline="0" dirty="0">
                <a:solidFill>
                  <a:srgbClr val="000000"/>
                </a:solidFill>
                <a:latin typeface="+mn-ea"/>
              </a:rPr>
              <a:t>Bouncer UDP</a:t>
            </a:r>
            <a:r>
              <a:rPr lang="zh-CN" altLang="en-US" sz="1200" b="1" i="0" u="none" strike="noStrike" baseline="0" dirty="0">
                <a:solidFill>
                  <a:srgbClr val="000000"/>
                </a:solidFill>
                <a:latin typeface="+mn-ea"/>
              </a:rPr>
              <a:t>包转发速率测试结果：</a:t>
            </a:r>
            <a:endParaRPr lang="zh-CN" altLang="en-US" sz="1200" b="0" i="0" u="none" strike="noStrike" baseline="0" dirty="0">
              <a:solidFill>
                <a:srgbClr val="000000"/>
              </a:solidFill>
              <a:latin typeface="+mn-ea"/>
            </a:endParaRPr>
          </a:p>
          <a:p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（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+mn-ea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）卸载模式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+mn-ea"/>
              </a:rPr>
              <a:t>UDP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包转发速率为</a:t>
            </a:r>
            <a:r>
              <a:rPr lang="en-US" altLang="zh-CN" sz="1200" b="0" i="0" u="none" strike="noStrike" baseline="0" dirty="0">
                <a:solidFill>
                  <a:srgbClr val="C00000"/>
                </a:solidFill>
                <a:latin typeface="+mn-ea"/>
              </a:rPr>
              <a:t>18.72Mpps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；</a:t>
            </a:r>
          </a:p>
          <a:p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（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+mn-ea"/>
              </a:rPr>
              <a:t>2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）非卸载模式单核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+mn-ea"/>
              </a:rPr>
              <a:t>UDP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包转发速率为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+mn-ea"/>
              </a:rPr>
              <a:t>0.63Mpps 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；</a:t>
            </a:r>
          </a:p>
          <a:p>
            <a:r>
              <a:rPr lang="zh-CN" altLang="en-US" sz="1200" b="1" i="0" u="none" strike="noStrike" baseline="0" dirty="0">
                <a:solidFill>
                  <a:srgbClr val="000000"/>
                </a:solidFill>
                <a:latin typeface="+mn-ea"/>
              </a:rPr>
              <a:t>说明：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交换机转发存在瓶颈，做实验时单个端口的最大发送速率为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+mn-ea"/>
              </a:rPr>
              <a:t>20.34Mpps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，即网卡的收包速率被限制为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+mn-ea"/>
              </a:rPr>
              <a:t>20.34Mpps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，故卸载模式的实际性能略大于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+mn-ea"/>
              </a:rPr>
              <a:t>18.72Mpps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。</a:t>
            </a:r>
            <a:endParaRPr lang="zh-CN" altLang="en-US" sz="1200" dirty="0">
              <a:latin typeface="+mn-e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216497-FAAF-46C0-A7C5-951AED4D6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740" y="3583020"/>
            <a:ext cx="2452814" cy="20678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31E09A-21EE-B4B4-DEAF-C1C1E43B5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991" y="3481104"/>
            <a:ext cx="2025752" cy="15064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D42E7F-1065-4950-39A7-F26E93F71804}"/>
              </a:ext>
            </a:extLst>
          </p:cNvPr>
          <p:cNvSpPr txBox="1"/>
          <p:nvPr/>
        </p:nvSpPr>
        <p:spPr>
          <a:xfrm>
            <a:off x="5747657" y="3223007"/>
            <a:ext cx="2690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u="sng" dirty="0"/>
              <a:t>Bouncer UDP</a:t>
            </a:r>
            <a:r>
              <a:rPr lang="zh-CN" altLang="en-US" sz="1400" u="sng" dirty="0"/>
              <a:t>包转发速率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F21DA1E-D6B5-B8DD-0E39-3F4750727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329" y="3387501"/>
            <a:ext cx="1944246" cy="20678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64AAB8-D19D-7B5E-1218-D02322633464}"/>
              </a:ext>
            </a:extLst>
          </p:cNvPr>
          <p:cNvSpPr txBox="1"/>
          <p:nvPr/>
        </p:nvSpPr>
        <p:spPr>
          <a:xfrm>
            <a:off x="9398101" y="2949578"/>
            <a:ext cx="2690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u="sng" dirty="0"/>
              <a:t>XDP </a:t>
            </a:r>
            <a:r>
              <a:rPr lang="zh-CN" altLang="en-US" sz="1400" u="sng" dirty="0"/>
              <a:t>对正常流量影响</a:t>
            </a:r>
            <a:r>
              <a:rPr lang="en-US" altLang="zh-CN" sz="1400" u="sng" dirty="0"/>
              <a:t>(TCP</a:t>
            </a:r>
            <a:r>
              <a:rPr lang="zh-CN" altLang="en-US" sz="1400" u="sng" dirty="0"/>
              <a:t>吞吐量</a:t>
            </a:r>
            <a:r>
              <a:rPr lang="en-US" altLang="zh-CN" sz="1400" u="sng" dirty="0"/>
              <a:t>)</a:t>
            </a:r>
            <a:endParaRPr lang="zh-CN" altLang="en-US" sz="1400" u="sng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3D65C4-72E9-3E62-CBA4-CF8A91F27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9783" y="5533716"/>
            <a:ext cx="3069117" cy="113269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B089AC-1DE6-0B89-E592-D978C59AEC8C}"/>
              </a:ext>
            </a:extLst>
          </p:cNvPr>
          <p:cNvSpPr txBox="1"/>
          <p:nvPr/>
        </p:nvSpPr>
        <p:spPr>
          <a:xfrm>
            <a:off x="10648156" y="3300737"/>
            <a:ext cx="159353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利用</a:t>
            </a:r>
            <a:r>
              <a:rPr lang="en-US" altLang="zh-CN" sz="1200" b="0" i="0" u="none" strike="noStrike" baseline="0" dirty="0" err="1">
                <a:solidFill>
                  <a:srgbClr val="000000"/>
                </a:solidFill>
                <a:latin typeface="+mn-ea"/>
              </a:rPr>
              <a:t>iperf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工具在两台设备之间发送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+mn-ea"/>
              </a:rPr>
              <a:t>TCP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报文（裸机上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+mn-ea"/>
              </a:rPr>
              <a:t>),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+mn-ea"/>
              </a:rPr>
              <a:t>XDP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对非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+mn-ea"/>
              </a:rPr>
              <a:t>Mizar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报文执行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+mn-ea"/>
              </a:rPr>
              <a:t>pass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操作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+mn-ea"/>
            </a:endParaRPr>
          </a:p>
          <a:p>
            <a:endParaRPr lang="en-US" altLang="zh-CN" sz="1200" b="1" i="0" u="none" strike="noStrike" baseline="0" dirty="0">
              <a:solidFill>
                <a:srgbClr val="000000"/>
              </a:solidFill>
              <a:latin typeface="+mn-ea"/>
            </a:endParaRPr>
          </a:p>
          <a:p>
            <a:r>
              <a:rPr lang="zh-CN" altLang="en-US" sz="1200" b="1" i="0" u="none" strike="noStrike" baseline="0" dirty="0">
                <a:solidFill>
                  <a:srgbClr val="000000"/>
                </a:solidFill>
                <a:latin typeface="+mn-ea"/>
              </a:rPr>
              <a:t>测试结果：</a:t>
            </a:r>
            <a:endParaRPr lang="zh-CN" altLang="en-US" sz="1200" b="0" i="0" u="none" strike="noStrike" baseline="0" dirty="0">
              <a:solidFill>
                <a:srgbClr val="000000"/>
              </a:solidFill>
              <a:latin typeface="+mn-ea"/>
            </a:endParaRPr>
          </a:p>
          <a:p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+mn-ea"/>
              </a:rPr>
              <a:t>generic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模式存在性能瓶颈，其吞吐上限为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+mn-ea"/>
              </a:rPr>
              <a:t>11.4Gbps; offload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+mn-ea"/>
              </a:rPr>
              <a:t>模式对吞吐无影响。</a:t>
            </a:r>
            <a:endParaRPr lang="zh-CN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4374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707085-93FF-41B7-9E54-455CD6A12546}"/>
              </a:ext>
            </a:extLst>
          </p:cNvPr>
          <p:cNvSpPr txBox="1"/>
          <p:nvPr/>
        </p:nvSpPr>
        <p:spPr>
          <a:xfrm>
            <a:off x="3870960" y="2407920"/>
            <a:ext cx="7122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98686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56C33-26A8-7AF9-C0A9-F179CE4B8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3039" y="1003295"/>
            <a:ext cx="7733682" cy="5279023"/>
          </a:xfrm>
        </p:spPr>
        <p:txBody>
          <a:bodyPr>
            <a:noAutofit/>
          </a:bodyPr>
          <a:lstStyle/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管控面项目</a:t>
            </a: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Alcor</a:t>
            </a: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 (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微服务架构的虚拟网络管控面</a:t>
            </a: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数据面项目</a:t>
            </a: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Arion</a:t>
            </a: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可编程云数据面平台</a:t>
            </a: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Mizar(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基于</a:t>
            </a:r>
            <a:r>
              <a:rPr lang="en-US" altLang="zh-CN" sz="200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eBPF</a:t>
            </a: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/XDP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容器网络数据面）</a:t>
            </a:r>
            <a:endParaRPr lang="en-US" altLang="zh-CN" sz="2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云仿真平台项目</a:t>
            </a: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Merak</a:t>
            </a: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 (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高保真高密度的云基础设施仿真</a:t>
            </a: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网络领域的论文发表和</a:t>
            </a:r>
            <a:r>
              <a:rPr lang="en-US" altLang="zh-CN" sz="240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业界演讲</a:t>
            </a: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高校合作项目</a:t>
            </a:r>
            <a:r>
              <a:rPr lang="en-US" altLang="zh-CN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进展中）</a:t>
            </a:r>
            <a:endParaRPr lang="en-US" altLang="zh-CN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Top-N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流的智能快速检测 </a:t>
            </a: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(Univ. of Oregon)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ML-based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网络配置按需下放</a:t>
            </a: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(USTC)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eBPF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智能网卡卸载</a:t>
            </a: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(USTC)</a:t>
            </a:r>
          </a:p>
          <a:p>
            <a:pPr marL="457200" lvl="1" indent="0">
              <a:buNone/>
            </a:pPr>
            <a:endParaRPr lang="en-US" altLang="zh-CN" sz="2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2D082E-E975-5D9E-3061-8DA5E9A5467F}"/>
              </a:ext>
            </a:extLst>
          </p:cNvPr>
          <p:cNvSpPr txBox="1">
            <a:spLocks/>
          </p:cNvSpPr>
          <p:nvPr/>
        </p:nvSpPr>
        <p:spPr>
          <a:xfrm>
            <a:off x="4267" y="-5882"/>
            <a:ext cx="12187733" cy="924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400" b="1" dirty="0">
              <a:solidFill>
                <a:srgbClr val="0070C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810F4D-4882-595D-9598-EEC39CE71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" y="-5882"/>
            <a:ext cx="12187733" cy="924355"/>
          </a:xfrm>
        </p:spPr>
        <p:txBody>
          <a:bodyPr>
            <a:noAutofit/>
          </a:bodyPr>
          <a:lstStyle/>
          <a:p>
            <a:pPr algn="ctr"/>
            <a:r>
              <a:rPr lang="zh-CN" altLang="en-US" sz="3400" b="1" dirty="0"/>
              <a:t>云网络项目总汇</a:t>
            </a:r>
            <a:endParaRPr lang="en-US" sz="3400" b="1" dirty="0">
              <a:solidFill>
                <a:srgbClr val="0070C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6E46E2-2AB6-E6ED-E5F7-AE0B94B4F1A0}"/>
              </a:ext>
            </a:extLst>
          </p:cNvPr>
          <p:cNvCxnSpPr>
            <a:cxnSpLocks/>
          </p:cNvCxnSpPr>
          <p:nvPr/>
        </p:nvCxnSpPr>
        <p:spPr>
          <a:xfrm>
            <a:off x="-3705" y="690579"/>
            <a:ext cx="12195705" cy="0"/>
          </a:xfrm>
          <a:prstGeom prst="line">
            <a:avLst/>
          </a:prstGeom>
          <a:noFill/>
          <a:ln w="44450" cap="flat" cmpd="sng" algn="ctr">
            <a:solidFill>
              <a:srgbClr val="C7000B"/>
            </a:solidFill>
            <a:prstDash val="solid"/>
            <a:miter lim="800000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668945C-CACF-7900-6F60-538237101E70}"/>
              </a:ext>
            </a:extLst>
          </p:cNvPr>
          <p:cNvSpPr/>
          <p:nvPr/>
        </p:nvSpPr>
        <p:spPr>
          <a:xfrm>
            <a:off x="439571" y="1680909"/>
            <a:ext cx="2032970" cy="397419"/>
          </a:xfrm>
          <a:prstGeom prst="rect">
            <a:avLst/>
          </a:prstGeom>
          <a:gradFill rotWithShape="1">
            <a:gsLst>
              <a:gs pos="0">
                <a:srgbClr val="DDDDDD">
                  <a:lumMod val="110000"/>
                  <a:satMod val="105000"/>
                  <a:tint val="67000"/>
                </a:srgbClr>
              </a:gs>
              <a:gs pos="50000">
                <a:srgbClr val="DDDDDD">
                  <a:lumMod val="105000"/>
                  <a:satMod val="103000"/>
                  <a:tint val="73000"/>
                </a:srgbClr>
              </a:gs>
              <a:gs pos="100000">
                <a:srgbClr val="DDDDDD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DDDD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Cloud Network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963AB45-6C4E-409B-005F-A0285980970F}"/>
              </a:ext>
            </a:extLst>
          </p:cNvPr>
          <p:cNvSpPr/>
          <p:nvPr/>
        </p:nvSpPr>
        <p:spPr>
          <a:xfrm>
            <a:off x="1027592" y="3836419"/>
            <a:ext cx="1499914" cy="356476"/>
          </a:xfrm>
          <a:prstGeom prst="roundRect">
            <a:avLst/>
          </a:prstGeom>
          <a:solidFill>
            <a:srgbClr val="DDDDDD"/>
          </a:solidFill>
          <a:ln w="12700" cap="flat" cmpd="sng" algn="ctr">
            <a:solidFill>
              <a:srgbClr val="DDDDD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Smart NIC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Acceleration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E8F3E29-46B4-1496-126B-F14C353A2947}"/>
              </a:ext>
            </a:extLst>
          </p:cNvPr>
          <p:cNvSpPr/>
          <p:nvPr/>
        </p:nvSpPr>
        <p:spPr>
          <a:xfrm>
            <a:off x="1027593" y="4340906"/>
            <a:ext cx="1499914" cy="356476"/>
          </a:xfrm>
          <a:prstGeom prst="roundRect">
            <a:avLst/>
          </a:prstGeom>
          <a:solidFill>
            <a:srgbClr val="DDDDDD"/>
          </a:solidFill>
          <a:ln w="12700" cap="flat" cmpd="sng" algn="ctr">
            <a:solidFill>
              <a:srgbClr val="DDDDD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AI Based Network Data Analysis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8295B80-609C-AD24-D2F5-ECB524837FFF}"/>
              </a:ext>
            </a:extLst>
          </p:cNvPr>
          <p:cNvSpPr/>
          <p:nvPr/>
        </p:nvSpPr>
        <p:spPr>
          <a:xfrm>
            <a:off x="1026166" y="3327977"/>
            <a:ext cx="1501341" cy="314830"/>
          </a:xfrm>
          <a:prstGeom prst="roundRect">
            <a:avLst/>
          </a:prstGeom>
          <a:solidFill>
            <a:srgbClr val="DDDDDD"/>
          </a:solidFill>
          <a:ln w="12700" cap="flat" cmpd="sng" algn="ctr">
            <a:solidFill>
              <a:srgbClr val="DDDDD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Large Scale Cloud Emulator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199D73C-A31B-09F9-0189-6C015670B9F0}"/>
              </a:ext>
            </a:extLst>
          </p:cNvPr>
          <p:cNvSpPr/>
          <p:nvPr/>
        </p:nvSpPr>
        <p:spPr>
          <a:xfrm>
            <a:off x="1026165" y="2828065"/>
            <a:ext cx="1511311" cy="314832"/>
          </a:xfrm>
          <a:prstGeom prst="roundRect">
            <a:avLst/>
          </a:prstGeom>
          <a:solidFill>
            <a:srgbClr val="DDDDDD"/>
          </a:solidFill>
          <a:ln w="12700" cap="flat" cmpd="sng" algn="ctr">
            <a:solidFill>
              <a:srgbClr val="DDDDD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Programmable Data Plane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CD33C90-033C-7EFD-1BC2-36548616B7A6}"/>
              </a:ext>
            </a:extLst>
          </p:cNvPr>
          <p:cNvSpPr/>
          <p:nvPr/>
        </p:nvSpPr>
        <p:spPr>
          <a:xfrm>
            <a:off x="1016196" y="2293674"/>
            <a:ext cx="1511311" cy="356476"/>
          </a:xfrm>
          <a:prstGeom prst="roundRect">
            <a:avLst/>
          </a:prstGeom>
          <a:solidFill>
            <a:srgbClr val="DDDDDD"/>
          </a:solidFill>
          <a:ln w="12700" cap="flat" cmpd="sng" algn="ctr">
            <a:solidFill>
              <a:srgbClr val="DDDDD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Cloud Native Unified SDN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 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Platform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 Light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069131-F368-213F-7C7A-AE8244446272}"/>
              </a:ext>
            </a:extLst>
          </p:cNvPr>
          <p:cNvCxnSpPr>
            <a:cxnSpLocks/>
          </p:cNvCxnSpPr>
          <p:nvPr/>
        </p:nvCxnSpPr>
        <p:spPr>
          <a:xfrm>
            <a:off x="665111" y="2098667"/>
            <a:ext cx="37744" cy="3392561"/>
          </a:xfrm>
          <a:prstGeom prst="line">
            <a:avLst/>
          </a:prstGeom>
          <a:noFill/>
          <a:ln w="6350" cap="flat" cmpd="sng" algn="ctr">
            <a:solidFill>
              <a:srgbClr val="C7000B"/>
            </a:solidFill>
            <a:prstDash val="solid"/>
            <a:miter lim="800000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EA0987-35D3-882B-635B-9E8EE7E2964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55140" y="2471912"/>
            <a:ext cx="361056" cy="0"/>
          </a:xfrm>
          <a:prstGeom prst="line">
            <a:avLst/>
          </a:prstGeom>
          <a:noFill/>
          <a:ln w="6350" cap="flat" cmpd="sng" algn="ctr">
            <a:solidFill>
              <a:srgbClr val="C7000B"/>
            </a:solidFill>
            <a:prstDash val="solid"/>
            <a:miter lim="800000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65A60A-E931-9FE5-B34C-9C58927E51BB}"/>
              </a:ext>
            </a:extLst>
          </p:cNvPr>
          <p:cNvCxnSpPr>
            <a:cxnSpLocks/>
          </p:cNvCxnSpPr>
          <p:nvPr/>
        </p:nvCxnSpPr>
        <p:spPr>
          <a:xfrm>
            <a:off x="662258" y="3008873"/>
            <a:ext cx="361056" cy="0"/>
          </a:xfrm>
          <a:prstGeom prst="line">
            <a:avLst/>
          </a:prstGeom>
          <a:noFill/>
          <a:ln w="6350" cap="flat" cmpd="sng" algn="ctr">
            <a:solidFill>
              <a:srgbClr val="C7000B"/>
            </a:solidFill>
            <a:prstDash val="solid"/>
            <a:miter lim="800000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D3BA3C-628D-92C0-4A06-0BABC09D0B53}"/>
              </a:ext>
            </a:extLst>
          </p:cNvPr>
          <p:cNvCxnSpPr>
            <a:cxnSpLocks/>
          </p:cNvCxnSpPr>
          <p:nvPr/>
        </p:nvCxnSpPr>
        <p:spPr>
          <a:xfrm>
            <a:off x="670804" y="3504527"/>
            <a:ext cx="361056" cy="0"/>
          </a:xfrm>
          <a:prstGeom prst="line">
            <a:avLst/>
          </a:prstGeom>
          <a:noFill/>
          <a:ln w="6350" cap="flat" cmpd="sng" algn="ctr">
            <a:solidFill>
              <a:srgbClr val="C7000B"/>
            </a:solidFill>
            <a:prstDash val="solid"/>
            <a:miter lim="800000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B3D002-AA22-F94F-227D-9B02712B67E4}"/>
              </a:ext>
            </a:extLst>
          </p:cNvPr>
          <p:cNvCxnSpPr>
            <a:cxnSpLocks/>
          </p:cNvCxnSpPr>
          <p:nvPr/>
        </p:nvCxnSpPr>
        <p:spPr>
          <a:xfrm>
            <a:off x="670804" y="4014657"/>
            <a:ext cx="361056" cy="0"/>
          </a:xfrm>
          <a:prstGeom prst="line">
            <a:avLst/>
          </a:prstGeom>
          <a:noFill/>
          <a:ln w="6350" cap="flat" cmpd="sng" algn="ctr">
            <a:solidFill>
              <a:srgbClr val="C7000B"/>
            </a:solidFill>
            <a:prstDash val="solid"/>
            <a:miter lim="800000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D1582A-2A53-74FE-520F-E1EF83A167A4}"/>
              </a:ext>
            </a:extLst>
          </p:cNvPr>
          <p:cNvCxnSpPr>
            <a:cxnSpLocks/>
          </p:cNvCxnSpPr>
          <p:nvPr/>
        </p:nvCxnSpPr>
        <p:spPr>
          <a:xfrm>
            <a:off x="673070" y="4519144"/>
            <a:ext cx="361056" cy="0"/>
          </a:xfrm>
          <a:prstGeom prst="line">
            <a:avLst/>
          </a:prstGeom>
          <a:noFill/>
          <a:ln w="6350" cap="flat" cmpd="sng" algn="ctr">
            <a:solidFill>
              <a:srgbClr val="C7000B"/>
            </a:solidFill>
            <a:prstDash val="solid"/>
            <a:miter lim="800000"/>
          </a:ln>
          <a:effectLst/>
        </p:spPr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4A1B0B6-08CB-D0D4-4EE6-9D49BB8A593F}"/>
              </a:ext>
            </a:extLst>
          </p:cNvPr>
          <p:cNvSpPr/>
          <p:nvPr/>
        </p:nvSpPr>
        <p:spPr>
          <a:xfrm>
            <a:off x="1036604" y="4830788"/>
            <a:ext cx="1490902" cy="356476"/>
          </a:xfrm>
          <a:prstGeom prst="roundRect">
            <a:avLst/>
          </a:prstGeom>
          <a:solidFill>
            <a:srgbClr val="84D0A2"/>
          </a:solidFill>
          <a:ln w="12700" cap="flat" cmpd="sng" algn="ctr">
            <a:solidFill>
              <a:srgbClr val="DDDDD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rgbClr val="000000"/>
                </a:solidFill>
                <a:latin typeface="Arial"/>
                <a:ea typeface="Microsoft YaHei Light"/>
              </a:rPr>
              <a:t>Mizar/eBPF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 Light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198411-4E61-B7F7-67F8-A7E854F7BA4B}"/>
              </a:ext>
            </a:extLst>
          </p:cNvPr>
          <p:cNvCxnSpPr>
            <a:cxnSpLocks/>
          </p:cNvCxnSpPr>
          <p:nvPr/>
        </p:nvCxnSpPr>
        <p:spPr>
          <a:xfrm>
            <a:off x="679769" y="5011894"/>
            <a:ext cx="361056" cy="0"/>
          </a:xfrm>
          <a:prstGeom prst="line">
            <a:avLst/>
          </a:prstGeom>
          <a:noFill/>
          <a:ln w="6350" cap="flat" cmpd="sng" algn="ctr">
            <a:solidFill>
              <a:srgbClr val="C7000B"/>
            </a:solidFill>
            <a:prstDash val="solid"/>
            <a:miter lim="800000"/>
          </a:ln>
          <a:effectLst/>
        </p:spPr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579C770-0A31-4B5F-21DA-1E7736B8A224}"/>
              </a:ext>
            </a:extLst>
          </p:cNvPr>
          <p:cNvSpPr/>
          <p:nvPr/>
        </p:nvSpPr>
        <p:spPr>
          <a:xfrm>
            <a:off x="1036604" y="5312990"/>
            <a:ext cx="1490902" cy="356476"/>
          </a:xfrm>
          <a:prstGeom prst="roundRect">
            <a:avLst/>
          </a:prstGeom>
          <a:solidFill>
            <a:srgbClr val="84D0A2"/>
          </a:solidFill>
          <a:ln w="12700" cap="flat" cmpd="sng" algn="ctr">
            <a:solidFill>
              <a:srgbClr val="DDDDD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rgbClr val="000000"/>
                </a:solidFill>
                <a:latin typeface="Arial"/>
                <a:ea typeface="Microsoft YaHei Light"/>
              </a:rPr>
              <a:t>Alcor SDN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 Light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DF8356-EA7B-52AB-447B-68DE04B46E83}"/>
              </a:ext>
            </a:extLst>
          </p:cNvPr>
          <p:cNvCxnSpPr>
            <a:cxnSpLocks/>
          </p:cNvCxnSpPr>
          <p:nvPr/>
        </p:nvCxnSpPr>
        <p:spPr>
          <a:xfrm>
            <a:off x="689738" y="5491228"/>
            <a:ext cx="361056" cy="0"/>
          </a:xfrm>
          <a:prstGeom prst="line">
            <a:avLst/>
          </a:prstGeom>
          <a:noFill/>
          <a:ln w="6350" cap="flat" cmpd="sng" algn="ctr">
            <a:solidFill>
              <a:srgbClr val="C7000B"/>
            </a:solidFill>
            <a:prstDash val="solid"/>
            <a:miter lim="800000"/>
          </a:ln>
          <a:effectLst/>
        </p:spPr>
      </p:cxn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52D34D7E-B542-198B-0F0E-F698A7287614}"/>
              </a:ext>
            </a:extLst>
          </p:cNvPr>
          <p:cNvSpPr/>
          <p:nvPr/>
        </p:nvSpPr>
        <p:spPr>
          <a:xfrm>
            <a:off x="2391934" y="2914050"/>
            <a:ext cx="361779" cy="208466"/>
          </a:xfrm>
          <a:prstGeom prst="star5">
            <a:avLst/>
          </a:prstGeom>
          <a:solidFill>
            <a:srgbClr val="92D050"/>
          </a:solidFill>
          <a:ln w="12700" cap="flat" cmpd="sng" algn="ctr">
            <a:solidFill>
              <a:srgbClr val="C7000B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 Light"/>
              <a:cs typeface="+mn-cs"/>
            </a:endParaRPr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87055B42-87DD-01B3-AC5C-BCB703BE4731}"/>
              </a:ext>
            </a:extLst>
          </p:cNvPr>
          <p:cNvSpPr/>
          <p:nvPr/>
        </p:nvSpPr>
        <p:spPr>
          <a:xfrm>
            <a:off x="2379661" y="3362046"/>
            <a:ext cx="361779" cy="208466"/>
          </a:xfrm>
          <a:prstGeom prst="star5">
            <a:avLst/>
          </a:prstGeom>
          <a:solidFill>
            <a:srgbClr val="92D050"/>
          </a:solidFill>
          <a:ln w="12700" cap="flat" cmpd="sng" algn="ctr">
            <a:solidFill>
              <a:srgbClr val="C7000B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6906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511C64-FB5C-358D-AF36-677F932BE742}"/>
              </a:ext>
            </a:extLst>
          </p:cNvPr>
          <p:cNvSpPr txBox="1"/>
          <p:nvPr/>
        </p:nvSpPr>
        <p:spPr>
          <a:xfrm>
            <a:off x="68109" y="825579"/>
            <a:ext cx="5010779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Merak</a:t>
            </a: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仿真项目目标和</a:t>
            </a: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Vision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填补大规模云网络仿真平台的空白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, 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平台目标</a:t>
            </a:r>
            <a:r>
              <a:rPr lang="zh-CN" altLang="en-US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数十万级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计算节点和</a:t>
            </a:r>
            <a:r>
              <a:rPr lang="zh-CN" altLang="en-US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近千万级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VMs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大规模、可扩展、高保真的物理网络和虚拟网络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利用轻量化的容器技术和虚拟化技术提升仿真密度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, 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单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worker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节点仿真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50K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VMs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和网络设备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, 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10-100X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密度提升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支持按需配置物理网络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,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虚拟网络以及多租户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测试和验证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underlay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和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overlay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网络管控面的性能和规模 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(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如大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VPC up to 1M VMs)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支持功能测试新的数据面技术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(</a:t>
            </a:r>
            <a:r>
              <a:rPr lang="en-US" altLang="zh-CN" sz="1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eBPF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/P4)</a:t>
            </a:r>
            <a:endParaRPr lang="en-US" altLang="zh-CN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项目主要进展</a:t>
            </a:r>
            <a:endParaRPr lang="en-US" altLang="zh-CN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完成了整体架构设计和五个核心组件的 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Go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语言开发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7/30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发布的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v0.1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版本支持物理网路的灵活配置和组建，虚拟网络的拉起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, 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验证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VPC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连通性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9/30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发布的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v0.2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版本仿真规模测试达到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POD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规模，可仿真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20K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计算节点和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500K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VMs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主要架构特性</a:t>
            </a:r>
            <a:endParaRPr lang="en-US" altLang="zh-CN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Configurable underlay network topology via K8s/ </a:t>
            </a:r>
            <a:r>
              <a:rPr lang="en-US" altLang="zh-CN" sz="1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MeshNet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(multi-layers of switch/router, </a:t>
            </a:r>
            <a:r>
              <a:rPr lang="en-US" altLang="zh-CN" sz="1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vhost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and links)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Merak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emulation core: use container to emulate network devices and compute nodes &amp; use namespace to emulate </a:t>
            </a:r>
            <a:r>
              <a:rPr lang="en-US" altLang="zh-CN" sz="1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vm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Open framework for testing different control plane and data plane targets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9BD8FBA-CCD9-43DD-9791-8A4C7F1A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" y="-5882"/>
            <a:ext cx="12187733" cy="924355"/>
          </a:xfrm>
        </p:spPr>
        <p:txBody>
          <a:bodyPr>
            <a:noAutofit/>
          </a:bodyPr>
          <a:lstStyle/>
          <a:p>
            <a:pPr algn="ctr"/>
            <a:r>
              <a:rPr lang="en-US" sz="3400" b="1" dirty="0" err="1"/>
              <a:t>Merak</a:t>
            </a:r>
            <a:r>
              <a:rPr lang="en-US" sz="3400" b="1" dirty="0"/>
              <a:t> – </a:t>
            </a:r>
            <a:r>
              <a:rPr lang="zh-CN" altLang="en-US" sz="3400" b="1" dirty="0"/>
              <a:t>云网络仿真平台</a:t>
            </a:r>
            <a:endParaRPr lang="en-US" sz="3400" b="1" dirty="0">
              <a:solidFill>
                <a:srgbClr val="0070C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E1EF8F-3608-14EE-2E8D-8004935DD7F8}"/>
              </a:ext>
            </a:extLst>
          </p:cNvPr>
          <p:cNvCxnSpPr>
            <a:cxnSpLocks/>
          </p:cNvCxnSpPr>
          <p:nvPr/>
        </p:nvCxnSpPr>
        <p:spPr>
          <a:xfrm>
            <a:off x="-3705" y="690579"/>
            <a:ext cx="12195705" cy="0"/>
          </a:xfrm>
          <a:prstGeom prst="line">
            <a:avLst/>
          </a:prstGeom>
          <a:noFill/>
          <a:ln w="44450" cap="flat" cmpd="sng" algn="ctr">
            <a:solidFill>
              <a:srgbClr val="C7000B"/>
            </a:solidFill>
            <a:prstDash val="solid"/>
            <a:miter lim="800000"/>
          </a:ln>
          <a:effectLst/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11120D6-9665-955B-52BA-41D0CF5BAC03}"/>
              </a:ext>
            </a:extLst>
          </p:cNvPr>
          <p:cNvSpPr txBox="1"/>
          <p:nvPr/>
        </p:nvSpPr>
        <p:spPr>
          <a:xfrm>
            <a:off x="7763850" y="676924"/>
            <a:ext cx="2142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u="sng" dirty="0" err="1"/>
              <a:t>Merak</a:t>
            </a:r>
            <a:r>
              <a:rPr lang="en-US" altLang="zh-CN" sz="1400" u="sng" dirty="0"/>
              <a:t> System Architecture</a:t>
            </a:r>
            <a:endParaRPr lang="zh-CN" altLang="en-US" sz="1400" u="sng" dirty="0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EDDBC37-7AC5-DFD1-4F3B-21961FC6FFAF}"/>
              </a:ext>
            </a:extLst>
          </p:cNvPr>
          <p:cNvGrpSpPr/>
          <p:nvPr/>
        </p:nvGrpSpPr>
        <p:grpSpPr>
          <a:xfrm>
            <a:off x="5170853" y="3012814"/>
            <a:ext cx="7002994" cy="3249976"/>
            <a:chOff x="5074706" y="315255"/>
            <a:chExt cx="7002994" cy="324997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DF4E2C6-F463-6E14-0DFE-9B8E630D1B78}"/>
                </a:ext>
              </a:extLst>
            </p:cNvPr>
            <p:cNvGrpSpPr/>
            <p:nvPr/>
          </p:nvGrpSpPr>
          <p:grpSpPr>
            <a:xfrm>
              <a:off x="5213085" y="315255"/>
              <a:ext cx="3999243" cy="3173506"/>
              <a:chOff x="7501344" y="918473"/>
              <a:chExt cx="3224690" cy="282780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DE94310-6F74-4962-B3FB-A21998BC4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1344" y="918473"/>
                <a:ext cx="3224690" cy="2827805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E5BDC1-5924-8DDD-630A-035E97C51CE8}"/>
                  </a:ext>
                </a:extLst>
              </p:cNvPr>
              <p:cNvSpPr/>
              <p:nvPr/>
            </p:nvSpPr>
            <p:spPr>
              <a:xfrm>
                <a:off x="7525463" y="918473"/>
                <a:ext cx="1114884" cy="355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AD8271F-7E40-9EA9-D822-F59A68437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11580" y="908715"/>
              <a:ext cx="2316164" cy="2656516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2125C4F-7A5A-E878-D3A1-B32F7642B7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9592" y="1275472"/>
              <a:ext cx="521988" cy="1055746"/>
            </a:xfrm>
            <a:prstGeom prst="straightConnector1">
              <a:avLst/>
            </a:prstGeom>
            <a:ln>
              <a:prstDash val="dash"/>
              <a:headEnd type="none" w="sm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4E8C7F8-83BA-C57D-9B51-36DE00143924}"/>
                </a:ext>
              </a:extLst>
            </p:cNvPr>
            <p:cNvCxnSpPr>
              <a:cxnSpLocks/>
            </p:cNvCxnSpPr>
            <p:nvPr/>
          </p:nvCxnSpPr>
          <p:spPr>
            <a:xfrm>
              <a:off x="9189592" y="3371222"/>
              <a:ext cx="576939" cy="101552"/>
            </a:xfrm>
            <a:prstGeom prst="straightConnector1">
              <a:avLst/>
            </a:prstGeom>
            <a:ln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48500FC-40B8-1BCB-DD83-05679801053B}"/>
                </a:ext>
              </a:extLst>
            </p:cNvPr>
            <p:cNvSpPr/>
            <p:nvPr/>
          </p:nvSpPr>
          <p:spPr>
            <a:xfrm>
              <a:off x="5074706" y="922309"/>
              <a:ext cx="7002994" cy="26207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5" name="Picture 214">
            <a:extLst>
              <a:ext uri="{FF2B5EF4-FFF2-40B4-BE49-F238E27FC236}">
                <a16:creationId xmlns:a16="http://schemas.microsoft.com/office/drawing/2014/main" id="{C4DDD673-631F-7576-2DE6-31212825D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236" y="731752"/>
            <a:ext cx="5473378" cy="280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47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49BD8FBA-CCD9-43DD-9791-8A4C7F1A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" y="-5882"/>
            <a:ext cx="12187733" cy="924355"/>
          </a:xfrm>
        </p:spPr>
        <p:txBody>
          <a:bodyPr>
            <a:noAutofit/>
          </a:bodyPr>
          <a:lstStyle/>
          <a:p>
            <a:pPr algn="ctr"/>
            <a:r>
              <a:rPr lang="en-US" sz="3400" b="1" dirty="0" err="1"/>
              <a:t>Merak</a:t>
            </a:r>
            <a:r>
              <a:rPr lang="en-US" sz="3400" b="1" dirty="0"/>
              <a:t> – </a:t>
            </a:r>
            <a:r>
              <a:rPr lang="zh-CN" altLang="en-US" sz="3400" b="1" dirty="0"/>
              <a:t>云网络仿真平台 </a:t>
            </a:r>
            <a:r>
              <a:rPr lang="en-US" altLang="zh-CN" sz="3400" b="1" dirty="0"/>
              <a:t>(2)</a:t>
            </a:r>
            <a:endParaRPr lang="en-US" sz="3400" b="1" dirty="0">
              <a:solidFill>
                <a:srgbClr val="0070C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E1EF8F-3608-14EE-2E8D-8004935DD7F8}"/>
              </a:ext>
            </a:extLst>
          </p:cNvPr>
          <p:cNvCxnSpPr>
            <a:cxnSpLocks/>
          </p:cNvCxnSpPr>
          <p:nvPr/>
        </p:nvCxnSpPr>
        <p:spPr>
          <a:xfrm>
            <a:off x="-3705" y="690579"/>
            <a:ext cx="12195705" cy="0"/>
          </a:xfrm>
          <a:prstGeom prst="line">
            <a:avLst/>
          </a:prstGeom>
          <a:noFill/>
          <a:ln w="44450" cap="flat" cmpd="sng" algn="ctr">
            <a:solidFill>
              <a:srgbClr val="C7000B"/>
            </a:solidFill>
            <a:prstDash val="solid"/>
            <a:miter lim="800000"/>
          </a:ln>
          <a:effectLst/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F00EA98-6528-CB25-8FB3-EF08D918E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588" y="3992881"/>
            <a:ext cx="4873902" cy="25094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811120D6-9665-955B-52BA-41D0CF5BAC03}"/>
              </a:ext>
            </a:extLst>
          </p:cNvPr>
          <p:cNvSpPr txBox="1"/>
          <p:nvPr/>
        </p:nvSpPr>
        <p:spPr>
          <a:xfrm>
            <a:off x="8282996" y="3632666"/>
            <a:ext cx="305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u="sng" dirty="0" err="1"/>
              <a:t>Merak</a:t>
            </a:r>
            <a:r>
              <a:rPr lang="zh-CN" altLang="en-US" sz="1400" u="sng" dirty="0"/>
              <a:t>软件架构和仿真</a:t>
            </a:r>
            <a:r>
              <a:rPr lang="en-US" altLang="zh-CN" sz="1400" u="sng" dirty="0"/>
              <a:t>VM</a:t>
            </a:r>
            <a:r>
              <a:rPr lang="zh-CN" altLang="en-US" sz="1400" u="sng" dirty="0"/>
              <a:t>启动流程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EDDBC37-7AC5-DFD1-4F3B-21961FC6FFAF}"/>
              </a:ext>
            </a:extLst>
          </p:cNvPr>
          <p:cNvGrpSpPr/>
          <p:nvPr/>
        </p:nvGrpSpPr>
        <p:grpSpPr>
          <a:xfrm>
            <a:off x="185864" y="3678443"/>
            <a:ext cx="6807398" cy="3078170"/>
            <a:chOff x="5074706" y="315255"/>
            <a:chExt cx="7002994" cy="324997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DF4E2C6-F463-6E14-0DFE-9B8E630D1B78}"/>
                </a:ext>
              </a:extLst>
            </p:cNvPr>
            <p:cNvGrpSpPr/>
            <p:nvPr/>
          </p:nvGrpSpPr>
          <p:grpSpPr>
            <a:xfrm>
              <a:off x="5213085" y="315255"/>
              <a:ext cx="3999243" cy="3173506"/>
              <a:chOff x="7501344" y="918473"/>
              <a:chExt cx="3224690" cy="282780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DE94310-6F74-4962-B3FB-A21998BC4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01344" y="918473"/>
                <a:ext cx="3224690" cy="2827805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E5BDC1-5924-8DDD-630A-035E97C51CE8}"/>
                  </a:ext>
                </a:extLst>
              </p:cNvPr>
              <p:cNvSpPr/>
              <p:nvPr/>
            </p:nvSpPr>
            <p:spPr>
              <a:xfrm>
                <a:off x="7525463" y="918473"/>
                <a:ext cx="1114884" cy="355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AD8271F-7E40-9EA9-D822-F59A68437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11580" y="908715"/>
              <a:ext cx="2316164" cy="2656516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2125C4F-7A5A-E878-D3A1-B32F7642B7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9592" y="1275472"/>
              <a:ext cx="521988" cy="1055746"/>
            </a:xfrm>
            <a:prstGeom prst="straightConnector1">
              <a:avLst/>
            </a:prstGeom>
            <a:ln>
              <a:prstDash val="dash"/>
              <a:headEnd type="none" w="sm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4E8C7F8-83BA-C57D-9B51-36DE00143924}"/>
                </a:ext>
              </a:extLst>
            </p:cNvPr>
            <p:cNvCxnSpPr>
              <a:cxnSpLocks/>
            </p:cNvCxnSpPr>
            <p:nvPr/>
          </p:nvCxnSpPr>
          <p:spPr>
            <a:xfrm>
              <a:off x="9189592" y="3371222"/>
              <a:ext cx="576939" cy="101552"/>
            </a:xfrm>
            <a:prstGeom prst="straightConnector1">
              <a:avLst/>
            </a:prstGeom>
            <a:ln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48500FC-40B8-1BCB-DD83-05679801053B}"/>
                </a:ext>
              </a:extLst>
            </p:cNvPr>
            <p:cNvSpPr/>
            <p:nvPr/>
          </p:nvSpPr>
          <p:spPr>
            <a:xfrm>
              <a:off x="5074706" y="922309"/>
              <a:ext cx="7002994" cy="26207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17042AF-D4DA-18FA-01BC-A9EE4BEB3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280" y="1183189"/>
            <a:ext cx="4053705" cy="2184761"/>
          </a:xfrm>
          <a:prstGeom prst="rect">
            <a:avLst/>
          </a:prstGeom>
        </p:spPr>
      </p:pic>
      <p:pic>
        <p:nvPicPr>
          <p:cNvPr id="4" name="Picture 2" descr="7.2 &#10;gRPC update ( IP(n0de-1), VNI } &#10;meshnet &#10;meshnetd &#10;k8s etcd &#10;KUBE*'ODE-I &#10;pod-1 &#10;pod-2 &#10;1 &#10;3 &#10;master plugin &#10;bridpe,'macvlan• &#10;tIanne&quot;Weave &#10;KUBE.NODEQ &#10;meshnet &#10;pod-3 &#10;8 &#10;meshnetd &#10;2 &#10;6 &#10;2 &#10;7.1 &#10;VXLAN VNl:5021 &#10;- apiVersion: networkop.co.ukjvlbetal &#10;kind: Topology &#10;metadata: &#10;name: r2 &#10;topology &#10;spec: &#10;links: &#10;- uid: 21 &#10;peer_pod: r3 &#10;local int': eth2 &#10;peer _ int': eth2">
            <a:extLst>
              <a:ext uri="{FF2B5EF4-FFF2-40B4-BE49-F238E27FC236}">
                <a16:creationId xmlns:a16="http://schemas.microsoft.com/office/drawing/2014/main" id="{98BDD6BD-32AA-C478-AC0C-D739F0DF7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267" y="1335194"/>
            <a:ext cx="2809524" cy="192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C24100-7ED1-F3F1-923E-586AF2B6EB49}"/>
              </a:ext>
            </a:extLst>
          </p:cNvPr>
          <p:cNvSpPr txBox="1"/>
          <p:nvPr/>
        </p:nvSpPr>
        <p:spPr>
          <a:xfrm>
            <a:off x="6095999" y="791783"/>
            <a:ext cx="4921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u="sng" dirty="0"/>
              <a:t>Underlay</a:t>
            </a:r>
            <a:r>
              <a:rPr lang="zh-CN" altLang="en-US" sz="1400" u="sng" dirty="0"/>
              <a:t>网络构建 </a:t>
            </a:r>
            <a:r>
              <a:rPr lang="en-US" altLang="zh-CN" sz="1400" u="sng" dirty="0"/>
              <a:t>(K8s-topo =&gt; K8s API =&gt; </a:t>
            </a:r>
            <a:r>
              <a:rPr lang="en-US" altLang="zh-CN" sz="1400" u="sng" dirty="0" err="1"/>
              <a:t>Meshnet</a:t>
            </a:r>
            <a:r>
              <a:rPr lang="en-US" altLang="zh-CN" sz="1400" u="sng" dirty="0"/>
              <a:t> CNI) </a:t>
            </a:r>
            <a:endParaRPr lang="zh-CN" altLang="en-US" sz="1400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D3411-23F0-1540-8585-AB8F0587BA06}"/>
              </a:ext>
            </a:extLst>
          </p:cNvPr>
          <p:cNvSpPr txBox="1"/>
          <p:nvPr/>
        </p:nvSpPr>
        <p:spPr>
          <a:xfrm>
            <a:off x="2731624" y="3915045"/>
            <a:ext cx="171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u="sng" dirty="0"/>
              <a:t>Overlay </a:t>
            </a:r>
            <a:r>
              <a:rPr lang="zh-CN" altLang="en-US" sz="1400" u="sng" dirty="0"/>
              <a:t>网络构建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11C64-FB5C-358D-AF36-677F932BE742}"/>
              </a:ext>
            </a:extLst>
          </p:cNvPr>
          <p:cNvSpPr txBox="1"/>
          <p:nvPr/>
        </p:nvSpPr>
        <p:spPr>
          <a:xfrm>
            <a:off x="11477" y="768790"/>
            <a:ext cx="505983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主要架构特性</a:t>
            </a:r>
            <a:endParaRPr lang="en-US" altLang="zh-CN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通过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K8s/</a:t>
            </a:r>
            <a:r>
              <a:rPr lang="en-US" altLang="zh-CN" sz="1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MeshNet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可按需配置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underlay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网络拓扑和各型号网络设备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利用轻量化的容器技术和虚拟化技术仿真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overlay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网络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200" dirty="0">
                <a:latin typeface="华文宋体" panose="02010600040101010101" pitchFamily="2" charset="-122"/>
                <a:ea typeface="华文宋体" panose="02010600040101010101" pitchFamily="2" charset="-122"/>
              </a:rPr>
              <a:t>use container to emulate network devices and compute nodes &amp; use namespace to emulate </a:t>
            </a:r>
            <a:r>
              <a:rPr lang="en-US" altLang="zh-CN" sz="12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vm</a:t>
            </a:r>
            <a:endParaRPr lang="en-US" altLang="zh-CN" sz="12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华文宋体" panose="02010600040101010101" pitchFamily="2" charset="-122"/>
                <a:ea typeface="华文宋体" panose="02010600040101010101" pitchFamily="2" charset="-122"/>
              </a:rPr>
              <a:t>通过真实的管控面配置虚拟网络</a:t>
            </a:r>
            <a:endParaRPr lang="en-US" altLang="zh-CN" sz="12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开放性的测试平台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华文宋体" panose="02010600040101010101" pitchFamily="2" charset="-122"/>
                <a:ea typeface="华文宋体" panose="02010600040101010101" pitchFamily="2" charset="-122"/>
              </a:rPr>
              <a:t>虚拟网络控制面</a:t>
            </a:r>
            <a:r>
              <a:rPr lang="en-US" altLang="zh-CN" sz="1200" dirty="0">
                <a:latin typeface="华文宋体" panose="02010600040101010101" pitchFamily="2" charset="-122"/>
                <a:ea typeface="华文宋体" panose="02010600040101010101" pitchFamily="2" charset="-122"/>
              </a:rPr>
              <a:t>: Neutron, OVN, </a:t>
            </a:r>
            <a:r>
              <a:rPr lang="en-US" altLang="zh-CN" sz="12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Alcor</a:t>
            </a:r>
            <a:endParaRPr lang="en-US" altLang="zh-CN" sz="12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华文宋体" panose="02010600040101010101" pitchFamily="2" charset="-122"/>
                <a:ea typeface="华文宋体" panose="02010600040101010101" pitchFamily="2" charset="-122"/>
              </a:rPr>
              <a:t>虚拟网络数据面</a:t>
            </a:r>
            <a:r>
              <a:rPr lang="en-US" altLang="zh-CN" sz="1200" dirty="0">
                <a:latin typeface="华文宋体" panose="02010600040101010101" pitchFamily="2" charset="-122"/>
                <a:ea typeface="华文宋体" panose="02010600040101010101" pitchFamily="2" charset="-122"/>
              </a:rPr>
              <a:t>: OVS, </a:t>
            </a:r>
            <a:r>
              <a:rPr lang="en-US" altLang="zh-CN" sz="12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eBPF</a:t>
            </a:r>
            <a:r>
              <a:rPr lang="en-US" altLang="zh-CN" sz="1200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华文宋体" panose="02010600040101010101" pitchFamily="2" charset="-122"/>
                <a:ea typeface="华文宋体" panose="02010600040101010101" pitchFamily="2" charset="-122"/>
              </a:rPr>
              <a:t>物理网络控制面</a:t>
            </a:r>
            <a:r>
              <a:rPr lang="en-US" altLang="zh-CN" sz="1200" dirty="0">
                <a:latin typeface="华文宋体" panose="02010600040101010101" pitchFamily="2" charset="-122"/>
                <a:ea typeface="华文宋体" panose="02010600040101010101" pitchFamily="2" charset="-122"/>
              </a:rPr>
              <a:t>: Ryu, ONOS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下一步调研方向</a:t>
            </a:r>
            <a:endParaRPr lang="en-US" altLang="zh-CN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WASM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轻量化虚拟化技术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(1MB =&gt;300 KB per EVM)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和承载真实用户应用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4761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36A84-C5AB-5101-B5C6-A7572516B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093" y="989609"/>
            <a:ext cx="5810289" cy="283452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F01710-322D-CEB9-A4AF-4CECAFA80A18}"/>
              </a:ext>
            </a:extLst>
          </p:cNvPr>
          <p:cNvCxnSpPr>
            <a:cxnSpLocks/>
          </p:cNvCxnSpPr>
          <p:nvPr/>
        </p:nvCxnSpPr>
        <p:spPr>
          <a:xfrm>
            <a:off x="-3705" y="731523"/>
            <a:ext cx="12195705" cy="0"/>
          </a:xfrm>
          <a:prstGeom prst="line">
            <a:avLst/>
          </a:prstGeom>
          <a:noFill/>
          <a:ln w="44450" cap="flat" cmpd="sng" algn="ctr">
            <a:solidFill>
              <a:srgbClr val="C7000B"/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6B56485-2D81-7915-2249-5996DB6D6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" y="-5882"/>
            <a:ext cx="12187733" cy="924355"/>
          </a:xfrm>
        </p:spPr>
        <p:txBody>
          <a:bodyPr>
            <a:noAutofit/>
          </a:bodyPr>
          <a:lstStyle/>
          <a:p>
            <a:pPr algn="ctr"/>
            <a:r>
              <a:rPr lang="en-US" sz="3400" b="1" dirty="0"/>
              <a:t>Arion –</a:t>
            </a:r>
            <a:r>
              <a:rPr lang="zh-CN" altLang="en-US" sz="3400" b="1" dirty="0"/>
              <a:t>可编程云数据面平台</a:t>
            </a:r>
            <a:r>
              <a:rPr lang="en-US" altLang="zh-CN" sz="3400" b="1" dirty="0"/>
              <a:t>(1)</a:t>
            </a:r>
            <a:endParaRPr lang="en-US" sz="3400" b="1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66DD4-FF13-BB70-B254-13D663C5DB82}"/>
              </a:ext>
            </a:extLst>
          </p:cNvPr>
          <p:cNvSpPr txBox="1"/>
          <p:nvPr/>
        </p:nvSpPr>
        <p:spPr>
          <a:xfrm>
            <a:off x="99605" y="853125"/>
            <a:ext cx="595448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Arion</a:t>
            </a: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仿真项目目标和</a:t>
            </a: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Vision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10Tbps VPC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网关，支持消费者云大规模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VPC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场景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, 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目标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1M</a:t>
            </a:r>
            <a:r>
              <a:rPr lang="zh-CN" altLang="en-US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VMs VPC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利用</a:t>
            </a:r>
            <a:r>
              <a:rPr lang="en-US" altLang="zh-CN" sz="1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eBFP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/XDP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的高性能及高可编程性和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P4 Tofino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交换机的超高性能，通过软硬结合降低网关平台成本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网关控制面支持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100M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条网络配置高速读写和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watch, 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端对端平均读写性能至单条配置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20us</a:t>
            </a:r>
            <a:r>
              <a:rPr lang="zh-CN" altLang="en-US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和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1ms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软网关数据面基于</a:t>
            </a:r>
            <a:r>
              <a:rPr lang="en-US" altLang="zh-CN" sz="1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eBPF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/XDP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，单机吞吐接近单卡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line rate 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100Gbps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, 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单网关集群吞吐达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10Tbps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P4 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统一软硬件可编程接口，简化控制面设计</a:t>
            </a:r>
            <a:endParaRPr lang="en-US" altLang="zh-CN" sz="1400" dirty="0">
              <a:solidFill>
                <a:srgbClr val="FF000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项目主要进展</a:t>
            </a:r>
            <a:endParaRPr lang="en-US" altLang="zh-CN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730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完成整体软件架构设计和端对端的调通，发布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v1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版本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930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发布版本完成网关控制面大规模测试，数据面快速通道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, shading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和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single wing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性能测试（参考下页）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基于</a:t>
            </a:r>
            <a:r>
              <a:rPr lang="en-US" altLang="zh-CN" sz="1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eBFP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/XDP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软网关的成果发表在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NSDI 2022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, </a:t>
            </a:r>
            <a:r>
              <a:rPr lang="en-US" altLang="zh-CN" sz="1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eBPF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卸载智能网卡的成果发表在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IEEE ICPADS 2022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lvl="2"/>
            <a:endParaRPr lang="en-US" altLang="zh-CN" sz="12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37C21-396C-BD63-3808-6E6D4A3D6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729" y="3934925"/>
            <a:ext cx="3372484" cy="2820623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E65BBC-13E5-1596-32D3-97CB766CB6F8}"/>
              </a:ext>
            </a:extLst>
          </p:cNvPr>
          <p:cNvCxnSpPr>
            <a:cxnSpLocks/>
          </p:cNvCxnSpPr>
          <p:nvPr/>
        </p:nvCxnSpPr>
        <p:spPr>
          <a:xfrm flipH="1">
            <a:off x="8693189" y="3536219"/>
            <a:ext cx="1081990" cy="359050"/>
          </a:xfrm>
          <a:prstGeom prst="straightConnector1">
            <a:avLst/>
          </a:prstGeom>
          <a:ln>
            <a:prstDash val="dash"/>
            <a:headEnd type="none" w="sm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522998-9675-C6E6-1D99-7231C0C06642}"/>
              </a:ext>
            </a:extLst>
          </p:cNvPr>
          <p:cNvCxnSpPr>
            <a:cxnSpLocks/>
          </p:cNvCxnSpPr>
          <p:nvPr/>
        </p:nvCxnSpPr>
        <p:spPr>
          <a:xfrm>
            <a:off x="10379431" y="3536219"/>
            <a:ext cx="1629150" cy="359050"/>
          </a:xfrm>
          <a:prstGeom prst="straightConnector1">
            <a:avLst/>
          </a:prstGeom>
          <a:ln>
            <a:prstDash val="dash"/>
            <a:headEnd type="none" w="sm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858B257-B90E-A63D-3304-8B166C15E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840" y="4440145"/>
            <a:ext cx="3087204" cy="2315403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2AAC4F-6A56-4030-ADFD-783C3ABCD497}"/>
              </a:ext>
            </a:extLst>
          </p:cNvPr>
          <p:cNvSpPr txBox="1"/>
          <p:nvPr/>
        </p:nvSpPr>
        <p:spPr>
          <a:xfrm>
            <a:off x="99605" y="4780148"/>
            <a:ext cx="5099412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主要架构特性</a:t>
            </a:r>
            <a:endParaRPr lang="en-US" altLang="zh-CN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High-performance software-hardware codesign with unified P4-based programming interface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Three-layer cache design (hot/warm/cold) combined with state reconciliation for ultra-low e2e programming latency (&lt;20 us) at scale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SmartNIC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offloading of </a:t>
            </a:r>
            <a:r>
              <a:rPr lang="en-US" altLang="zh-CN" sz="1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eBPF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/XDP for high packet processing throughput (17+ Mpps)</a:t>
            </a:r>
          </a:p>
        </p:txBody>
      </p:sp>
    </p:spTree>
    <p:extLst>
      <p:ext uri="{BB962C8B-B14F-4D97-AF65-F5344CB8AC3E}">
        <p14:creationId xmlns:p14="http://schemas.microsoft.com/office/powerpoint/2010/main" val="2006492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3BDEA0-DE08-995C-D2A9-179BB86F0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587" y="4469448"/>
            <a:ext cx="2776413" cy="20173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F01710-322D-CEB9-A4AF-4CECAFA80A18}"/>
              </a:ext>
            </a:extLst>
          </p:cNvPr>
          <p:cNvCxnSpPr>
            <a:cxnSpLocks/>
          </p:cNvCxnSpPr>
          <p:nvPr/>
        </p:nvCxnSpPr>
        <p:spPr>
          <a:xfrm>
            <a:off x="-3705" y="731523"/>
            <a:ext cx="12195705" cy="0"/>
          </a:xfrm>
          <a:prstGeom prst="line">
            <a:avLst/>
          </a:prstGeom>
          <a:noFill/>
          <a:ln w="44450" cap="flat" cmpd="sng" algn="ctr">
            <a:solidFill>
              <a:srgbClr val="C7000B"/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6B56485-2D81-7915-2249-5996DB6D6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" y="-5882"/>
            <a:ext cx="12187733" cy="924355"/>
          </a:xfrm>
        </p:spPr>
        <p:txBody>
          <a:bodyPr>
            <a:noAutofit/>
          </a:bodyPr>
          <a:lstStyle/>
          <a:p>
            <a:pPr algn="ctr"/>
            <a:r>
              <a:rPr lang="en-US" sz="3400" b="1" dirty="0"/>
              <a:t>Arion –</a:t>
            </a:r>
            <a:r>
              <a:rPr lang="zh-CN" altLang="en-US" sz="3400" b="1" dirty="0"/>
              <a:t>可编程云数据面平台</a:t>
            </a:r>
            <a:r>
              <a:rPr lang="en-US" altLang="zh-CN" sz="3400" b="1" dirty="0"/>
              <a:t>(2)</a:t>
            </a:r>
            <a:endParaRPr lang="en-US" sz="3400" b="1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66DD4-FF13-BB70-B254-13D663C5DB82}"/>
              </a:ext>
            </a:extLst>
          </p:cNvPr>
          <p:cNvSpPr txBox="1"/>
          <p:nvPr/>
        </p:nvSpPr>
        <p:spPr>
          <a:xfrm>
            <a:off x="106757" y="871334"/>
            <a:ext cx="582746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项目主要进展</a:t>
            </a: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(</a:t>
            </a:r>
            <a:r>
              <a:rPr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930</a:t>
            </a:r>
            <a:r>
              <a:rPr lang="zh-CN" altLang="en-US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测试结果</a:t>
            </a:r>
            <a:r>
              <a:rPr lang="en-US" altLang="zh-CN" sz="1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endParaRPr lang="en-US" altLang="zh-CN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控制面配置下放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(programming latency)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少于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100VMs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的配置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,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单条配置南向下放时延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&lt;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20us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100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－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1M VMs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的配置，单条配置南向下放时延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&lt;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10us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6</a:t>
            </a:r>
            <a:r>
              <a:rPr lang="zh-CN" altLang="en-US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秒内完成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1M VMs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的南向配置下放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(watch + </a:t>
            </a:r>
            <a:r>
              <a:rPr lang="en-US" altLang="zh-CN" sz="1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eBPF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编程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 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40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秒内完成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1M VM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端对端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(</a:t>
            </a:r>
            <a:r>
              <a:rPr lang="en-US" altLang="zh-CN" sz="1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db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write + watch + </a:t>
            </a:r>
            <a:r>
              <a:rPr lang="en-US" altLang="zh-CN" sz="1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eBPF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编程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　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数据面吞吐量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(Throughput)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Arion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网关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TCP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吞吐量是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Zeta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网关的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1.5-3X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TCP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吞吐量接近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line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rate (9.6Gbps on 10GbE)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，低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latency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overhead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媲美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CN-CN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直连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启动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XDP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driver mode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可得到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7%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的吞吐量提升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卸载到</a:t>
            </a:r>
            <a:r>
              <a:rPr lang="en-US" altLang="zh-CN" sz="1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SmartNICs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(offload mode) 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大幅提升网络包处理率到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16+Mpps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, 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相比单核软件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XDP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30X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性能提升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测试应用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Redis with 1M requests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小包吞吐量略逊于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CN-CN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直连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(94+%)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大包吞吐量接近甚至超过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CN-CN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直连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(96%-110%)</a:t>
            </a:r>
            <a:endParaRPr lang="en-US" altLang="zh-CN" sz="15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C96F05E-EB4E-E38A-AF85-1DDAAC116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350056"/>
              </p:ext>
            </p:extLst>
          </p:nvPr>
        </p:nvGraphicFramePr>
        <p:xfrm>
          <a:off x="10476573" y="1335075"/>
          <a:ext cx="1608670" cy="23041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3486">
                  <a:extLst>
                    <a:ext uri="{9D8B030D-6E8A-4147-A177-3AD203B41FA5}">
                      <a16:colId xmlns:a16="http://schemas.microsoft.com/office/drawing/2014/main" val="2571902170"/>
                    </a:ext>
                  </a:extLst>
                </a:gridCol>
                <a:gridCol w="905184">
                  <a:extLst>
                    <a:ext uri="{9D8B030D-6E8A-4147-A177-3AD203B41FA5}">
                      <a16:colId xmlns:a16="http://schemas.microsoft.com/office/drawing/2014/main" val="1330499068"/>
                    </a:ext>
                  </a:extLst>
                </a:gridCol>
              </a:tblGrid>
              <a:tr h="35983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Entire load (# states)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Overall latency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77979179"/>
                  </a:ext>
                </a:extLst>
              </a:tr>
              <a:tr h="194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5 neighbors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61us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42252144"/>
                  </a:ext>
                </a:extLst>
              </a:tr>
              <a:tr h="194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100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1ms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40827044"/>
                  </a:ext>
                </a:extLst>
              </a:tr>
              <a:tr h="194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500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4.8ms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19715614"/>
                  </a:ext>
                </a:extLst>
              </a:tr>
              <a:tr h="194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1k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9.5ms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79451255"/>
                  </a:ext>
                </a:extLst>
              </a:tr>
              <a:tr h="194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5k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49.1ms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09104615"/>
                  </a:ext>
                </a:extLst>
              </a:tr>
              <a:tr h="194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10k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93.6ms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59418362"/>
                  </a:ext>
                </a:extLst>
              </a:tr>
              <a:tr h="194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50k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354.1ms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9931599"/>
                  </a:ext>
                </a:extLst>
              </a:tr>
              <a:tr h="194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100k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601.4ms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5919239"/>
                  </a:ext>
                </a:extLst>
              </a:tr>
              <a:tr h="194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500k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2.9 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2926768"/>
                  </a:ext>
                </a:extLst>
              </a:tr>
              <a:tr h="194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1m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5.9 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45852495"/>
                  </a:ext>
                </a:extLst>
              </a:tr>
            </a:tbl>
          </a:graphicData>
        </a:graphic>
      </p:graphicFrame>
      <p:pic>
        <p:nvPicPr>
          <p:cNvPr id="1027" name="Picture 3">
            <a:extLst>
              <a:ext uri="{FF2B5EF4-FFF2-40B4-BE49-F238E27FC236}">
                <a16:creationId xmlns:a16="http://schemas.microsoft.com/office/drawing/2014/main" id="{C39CB627-E6A9-8A2D-D171-1F3F290C9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474" y="1241602"/>
            <a:ext cx="4213712" cy="2491085"/>
          </a:xfrm>
          <a:prstGeom prst="rect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4DB6D575-4424-6DC4-0BF1-12D7E63CC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3" y="4858351"/>
            <a:ext cx="3218713" cy="1795327"/>
          </a:xfrm>
          <a:prstGeom prst="rect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DF06A504-187D-9E2F-6047-F02A515FB2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39" y="4302539"/>
            <a:ext cx="3011756" cy="2351139"/>
          </a:xfrm>
          <a:prstGeom prst="rect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</p:pic>
      <p:pic>
        <p:nvPicPr>
          <p:cNvPr id="20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8683DD23-F56B-FCFA-E2D0-19348B22C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16" y="4781055"/>
            <a:ext cx="2878292" cy="1872623"/>
          </a:xfrm>
          <a:prstGeom prst="rect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4480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511C64-FB5C-358D-AF36-677F932BE742}"/>
              </a:ext>
            </a:extLst>
          </p:cNvPr>
          <p:cNvSpPr txBox="1"/>
          <p:nvPr/>
        </p:nvSpPr>
        <p:spPr>
          <a:xfrm>
            <a:off x="312516" y="690579"/>
            <a:ext cx="11638345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Alcor</a:t>
            </a: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仿真项目目标和</a:t>
            </a:r>
            <a:r>
              <a:rPr lang="en-US" altLang="zh-CN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Vision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管控面微服务平台</a:t>
            </a:r>
            <a:r>
              <a:rPr lang="en-US" altLang="zh-CN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: </a:t>
            </a:r>
            <a:r>
              <a:rPr lang="zh-CN" altLang="en-US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 统一管控面开发部署，提供稳定和高可用</a:t>
            </a:r>
            <a:r>
              <a:rPr lang="en-US" altLang="zh-CN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, </a:t>
            </a:r>
            <a:r>
              <a:rPr lang="zh-CN" altLang="en-US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降低管控面部署的成本</a:t>
            </a:r>
            <a:r>
              <a:rPr lang="en-US" altLang="zh-CN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, </a:t>
            </a:r>
            <a:r>
              <a:rPr lang="zh-CN" altLang="en-US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业务开发仅关注业务逻辑</a:t>
            </a:r>
            <a:endParaRPr lang="en-US" altLang="zh-CN" sz="1400" dirty="0">
              <a:solidFill>
                <a:prstClr val="black"/>
              </a:solidFill>
              <a:latin typeface="STSong" panose="02010600040101010101" pitchFamily="2" charset="-122"/>
              <a:ea typeface="STSong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大规模表项快速发放</a:t>
            </a:r>
            <a:r>
              <a:rPr lang="en-US" altLang="zh-CN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: </a:t>
            </a:r>
            <a:r>
              <a:rPr lang="zh-CN" altLang="en-US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支持全新的并行批量资源创建</a:t>
            </a:r>
            <a:r>
              <a:rPr lang="en-US" altLang="zh-CN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, </a:t>
            </a:r>
            <a:r>
              <a:rPr lang="zh-CN" altLang="en-US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大规模表项快速发放技术以支持大租户和容器场景，目标支持部署</a:t>
            </a:r>
            <a:r>
              <a:rPr lang="en-US" altLang="zh-CN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100</a:t>
            </a:r>
            <a:r>
              <a:rPr lang="zh-CN" altLang="en-US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万虚机的超大</a:t>
            </a:r>
            <a:r>
              <a:rPr lang="en-US" altLang="zh-CN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VPC</a:t>
            </a:r>
            <a:endParaRPr lang="en-US" altLang="zh-CN" sz="1400" dirty="0">
              <a:latin typeface="STSong" panose="02010600040101010101" pitchFamily="2" charset="-122"/>
              <a:ea typeface="STSong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性能指标级数增强</a:t>
            </a:r>
            <a:r>
              <a:rPr lang="en-US" altLang="zh-CN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: </a:t>
            </a:r>
            <a:r>
              <a:rPr lang="zh-CN" altLang="en-US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支持用户虚机秒级快速启动，性能与</a:t>
            </a:r>
            <a:r>
              <a:rPr lang="en-US" altLang="zh-CN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Neutron</a:t>
            </a:r>
            <a:r>
              <a:rPr lang="zh-CN" altLang="en-US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最新版本达到</a:t>
            </a:r>
            <a:r>
              <a:rPr lang="en-US" altLang="zh-CN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1/10 latency,</a:t>
            </a:r>
            <a:r>
              <a:rPr lang="zh-CN" altLang="en-US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 </a:t>
            </a:r>
            <a:r>
              <a:rPr lang="en-US" altLang="zh-CN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100X throughput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endParaRPr lang="en-US" altLang="zh-CN" sz="1400" dirty="0">
              <a:solidFill>
                <a:prstClr val="black"/>
              </a:solidFill>
              <a:latin typeface="STSong" panose="02010600040101010101" pitchFamily="2" charset="-122"/>
              <a:ea typeface="STSong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高压下保持高可用性</a:t>
            </a:r>
            <a:r>
              <a:rPr lang="en-US" altLang="zh-CN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: </a:t>
            </a:r>
            <a:r>
              <a:rPr lang="zh-CN" altLang="en-US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管控面支持横向扩展，解决</a:t>
            </a:r>
            <a:r>
              <a:rPr lang="en-US" altLang="zh-CN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Neutron</a:t>
            </a:r>
            <a:r>
              <a:rPr lang="zh-CN" altLang="en-US" sz="1400" dirty="0">
                <a:solidFill>
                  <a:prstClr val="black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存在瓶颈点导致高压下的可用性问题</a:t>
            </a:r>
            <a:endParaRPr lang="en-US" altLang="zh-CN" sz="1500" dirty="0">
              <a:latin typeface="STSong" panose="02010600040101010101" pitchFamily="2" charset="-122"/>
              <a:ea typeface="STSong" panose="02010600040101010101" pitchFamily="2" charset="-122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项目主要进展</a:t>
            </a:r>
            <a:endParaRPr lang="en-US" altLang="zh-CN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经过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年半年的设计开发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,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完成了整体架构设计和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14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个核心微服务组件的开发和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OpenStack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生态的集成，</a:t>
            </a:r>
            <a:r>
              <a:rPr lang="zh-CN" altLang="en-US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现侧重对新项目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(</a:t>
            </a:r>
            <a:r>
              <a:rPr lang="en-US" altLang="zh-CN" sz="1400" dirty="0" err="1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Merak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, Arion) </a:t>
            </a:r>
            <a:r>
              <a:rPr lang="zh-CN" altLang="en-US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的支撑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最新进展：基于</a:t>
            </a:r>
            <a:r>
              <a:rPr lang="en-US" altLang="zh-CN" sz="14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Alcor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的南向消息分发和其他成果发表在网络顶会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IEEE INFOCOM 2022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和核心期刊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IEEE/ACM Transactions on Networking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,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以及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Linux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基金会</a:t>
            </a:r>
            <a:r>
              <a:rPr lang="zh-CN" altLang="en-US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开放网络和边缘峰会</a:t>
            </a:r>
            <a:r>
              <a:rPr lang="en-US" altLang="zh-CN" sz="14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(ONE 2022)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9BD8FBA-CCD9-43DD-9791-8A4C7F1A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" y="-97770"/>
            <a:ext cx="12187733" cy="924355"/>
          </a:xfrm>
        </p:spPr>
        <p:txBody>
          <a:bodyPr>
            <a:noAutofit/>
          </a:bodyPr>
          <a:lstStyle/>
          <a:p>
            <a:pPr algn="ctr"/>
            <a:r>
              <a:rPr lang="en-US" sz="3400" dirty="0" err="1"/>
              <a:t>Alcor</a:t>
            </a:r>
            <a:r>
              <a:rPr lang="en-US" sz="3400" dirty="0"/>
              <a:t> –</a:t>
            </a:r>
            <a:r>
              <a:rPr lang="zh-CN" altLang="en-US" sz="3400" dirty="0"/>
              <a:t> 云虚拟网络大规模管控面</a:t>
            </a:r>
            <a:endParaRPr lang="en-US" sz="3400" dirty="0">
              <a:solidFill>
                <a:srgbClr val="0070C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E1EF8F-3608-14EE-2E8D-8004935DD7F8}"/>
              </a:ext>
            </a:extLst>
          </p:cNvPr>
          <p:cNvCxnSpPr>
            <a:cxnSpLocks/>
          </p:cNvCxnSpPr>
          <p:nvPr/>
        </p:nvCxnSpPr>
        <p:spPr>
          <a:xfrm>
            <a:off x="-3705" y="690579"/>
            <a:ext cx="12195705" cy="0"/>
          </a:xfrm>
          <a:prstGeom prst="line">
            <a:avLst/>
          </a:prstGeom>
          <a:noFill/>
          <a:ln w="44450" cap="flat" cmpd="sng" algn="ctr">
            <a:solidFill>
              <a:srgbClr val="C7000B"/>
            </a:solidFill>
            <a:prstDash val="solid"/>
            <a:miter lim="800000"/>
          </a:ln>
          <a:effectLst/>
        </p:spPr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6604F4B1-7743-8302-428E-C14A1F1654AA}"/>
              </a:ext>
            </a:extLst>
          </p:cNvPr>
          <p:cNvSpPr txBox="1"/>
          <p:nvPr/>
        </p:nvSpPr>
        <p:spPr>
          <a:xfrm>
            <a:off x="8946562" y="3198585"/>
            <a:ext cx="2350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u="sng" dirty="0" err="1"/>
              <a:t>Alcor</a:t>
            </a:r>
            <a:r>
              <a:rPr lang="en-US" altLang="zh-CN" sz="1400" u="sng" dirty="0"/>
              <a:t> Component Snapshot</a:t>
            </a:r>
            <a:endParaRPr lang="zh-CN" altLang="en-US" sz="1400" u="sng" dirty="0"/>
          </a:p>
        </p:txBody>
      </p:sp>
      <p:pic>
        <p:nvPicPr>
          <p:cNvPr id="4" name="Content Placeholder 2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CF009F3-D5B2-9F92-359C-E8B7FDEC7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96" y="3476653"/>
            <a:ext cx="4323619" cy="3289132"/>
          </a:xfrm>
          <a:prstGeom prst="rect">
            <a:avLst/>
          </a:prstGeom>
          <a:ln w="15875"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68A718-64B8-A917-67AC-1D7A4047FAA8}"/>
              </a:ext>
            </a:extLst>
          </p:cNvPr>
          <p:cNvSpPr txBox="1"/>
          <p:nvPr/>
        </p:nvSpPr>
        <p:spPr>
          <a:xfrm>
            <a:off x="4503037" y="3198390"/>
            <a:ext cx="2142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u="sng" dirty="0" err="1"/>
              <a:t>Alcor</a:t>
            </a:r>
            <a:r>
              <a:rPr lang="en-US" altLang="zh-CN" sz="1400" u="sng" dirty="0"/>
              <a:t> System Architecture</a:t>
            </a:r>
            <a:endParaRPr lang="zh-CN" altLang="en-US" sz="1400" u="sng" dirty="0"/>
          </a:p>
        </p:txBody>
      </p:sp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BAA75E80-C4AD-FB3C-F94A-ACD33354E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091" y="3449214"/>
            <a:ext cx="4221848" cy="3408786"/>
          </a:xfrm>
          <a:prstGeom prst="rect">
            <a:avLst/>
          </a:prstGeom>
          <a:ln>
            <a:noFill/>
          </a:ln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FA1E76FE-AB41-BFA8-072C-1FF4541F6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172709"/>
              </p:ext>
            </p:extLst>
          </p:nvPr>
        </p:nvGraphicFramePr>
        <p:xfrm>
          <a:off x="125506" y="3559111"/>
          <a:ext cx="3423590" cy="3254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9848">
                  <a:extLst>
                    <a:ext uri="{9D8B030D-6E8A-4147-A177-3AD203B41FA5}">
                      <a16:colId xmlns:a16="http://schemas.microsoft.com/office/drawing/2014/main" val="3832654006"/>
                    </a:ext>
                  </a:extLst>
                </a:gridCol>
                <a:gridCol w="1343742">
                  <a:extLst>
                    <a:ext uri="{9D8B030D-6E8A-4147-A177-3AD203B41FA5}">
                      <a16:colId xmlns:a16="http://schemas.microsoft.com/office/drawing/2014/main" val="1133392073"/>
                    </a:ext>
                  </a:extLst>
                </a:gridCol>
              </a:tblGrid>
              <a:tr h="5110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发表会议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关注点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280826"/>
                  </a:ext>
                </a:extLst>
              </a:tr>
              <a:tr h="51104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B050"/>
                          </a:solidFill>
                        </a:rPr>
                        <a:t>IEEE</a:t>
                      </a:r>
                      <a:r>
                        <a:rPr lang="en-US" altLang="zh-CN" sz="1200" baseline="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B050"/>
                          </a:solidFill>
                        </a:rPr>
                        <a:t>INFOCOM 22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基于虚拟网络粒度的南向配置分发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644926"/>
                  </a:ext>
                </a:extLst>
              </a:tr>
              <a:tr h="567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00B050"/>
                          </a:solidFill>
                        </a:rPr>
                        <a:t>IEEE/ACM Transactions on Networking (</a:t>
                      </a:r>
                      <a:r>
                        <a:rPr lang="en-US" altLang="zh-CN" sz="1200" dirty="0" err="1">
                          <a:solidFill>
                            <a:srgbClr val="00B050"/>
                          </a:solidFill>
                        </a:rPr>
                        <a:t>ToN</a:t>
                      </a:r>
                      <a:r>
                        <a:rPr lang="en-US" altLang="zh-CN" sz="12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zh-CN" altLang="en-US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云网络南向配置分发优化</a:t>
                      </a:r>
                      <a:endParaRPr lang="en-US" altLang="zh-CN" sz="1200" dirty="0"/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604698"/>
                  </a:ext>
                </a:extLst>
              </a:tr>
              <a:tr h="5674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00B050"/>
                          </a:solidFill>
                        </a:rPr>
                        <a:t>IEEE International Conference on Parallel and Distributed Systems (ICPADS) 22</a:t>
                      </a:r>
                      <a:endParaRPr lang="zh-CN" altLang="en-US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南向配置分发</a:t>
                      </a:r>
                      <a:endParaRPr lang="en-US" altLang="zh-CN" sz="1200" dirty="0"/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09442"/>
                  </a:ext>
                </a:extLst>
              </a:tr>
              <a:tr h="7945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00B050"/>
                          </a:solidFill>
                        </a:rPr>
                        <a:t>Linux Foundation – Open Network &amp; Edge (ONE) Summit 22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Alcor</a:t>
                      </a:r>
                      <a:r>
                        <a:rPr lang="zh-CN" altLang="en-US" sz="1200" dirty="0"/>
                        <a:t>整体项目介绍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7985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1E0ACA1-0258-D67E-E120-F90ABCA2C59C}"/>
              </a:ext>
            </a:extLst>
          </p:cNvPr>
          <p:cNvSpPr txBox="1"/>
          <p:nvPr/>
        </p:nvSpPr>
        <p:spPr>
          <a:xfrm>
            <a:off x="589634" y="3253905"/>
            <a:ext cx="2290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u="sng" dirty="0" err="1"/>
              <a:t>Alcor</a:t>
            </a:r>
            <a:r>
              <a:rPr lang="zh-CN" altLang="en-US" sz="1400" u="sng" dirty="0"/>
              <a:t>项目</a:t>
            </a:r>
            <a:r>
              <a:rPr lang="en-US" altLang="zh-CN" sz="1400" u="sng" dirty="0"/>
              <a:t>2022</a:t>
            </a:r>
            <a:r>
              <a:rPr lang="zh-CN" altLang="en-US" sz="1400" u="sng" dirty="0"/>
              <a:t>年论文</a:t>
            </a:r>
            <a:r>
              <a:rPr lang="en-US" altLang="zh-CN" sz="1400" u="sng" dirty="0"/>
              <a:t>/</a:t>
            </a:r>
            <a:r>
              <a:rPr lang="zh-CN" altLang="en-US" sz="1400" u="sng" dirty="0"/>
              <a:t>演讲</a:t>
            </a:r>
          </a:p>
        </p:txBody>
      </p:sp>
    </p:spTree>
    <p:extLst>
      <p:ext uri="{BB962C8B-B14F-4D97-AF65-F5344CB8AC3E}">
        <p14:creationId xmlns:p14="http://schemas.microsoft.com/office/powerpoint/2010/main" val="1924393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3243045"/>
              </p:ext>
            </p:extLst>
          </p:nvPr>
        </p:nvGraphicFramePr>
        <p:xfrm>
          <a:off x="134890" y="2085605"/>
          <a:ext cx="11992305" cy="45770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10911">
                  <a:extLst>
                    <a:ext uri="{9D8B030D-6E8A-4147-A177-3AD203B41FA5}">
                      <a16:colId xmlns:a16="http://schemas.microsoft.com/office/drawing/2014/main" val="2689560874"/>
                    </a:ext>
                  </a:extLst>
                </a:gridCol>
                <a:gridCol w="2571665">
                  <a:extLst>
                    <a:ext uri="{9D8B030D-6E8A-4147-A177-3AD203B41FA5}">
                      <a16:colId xmlns:a16="http://schemas.microsoft.com/office/drawing/2014/main" val="2103940446"/>
                    </a:ext>
                  </a:extLst>
                </a:gridCol>
                <a:gridCol w="3636419">
                  <a:extLst>
                    <a:ext uri="{9D8B030D-6E8A-4147-A177-3AD203B41FA5}">
                      <a16:colId xmlns:a16="http://schemas.microsoft.com/office/drawing/2014/main" val="3720733370"/>
                    </a:ext>
                  </a:extLst>
                </a:gridCol>
                <a:gridCol w="3373310">
                  <a:extLst>
                    <a:ext uri="{9D8B030D-6E8A-4147-A177-3AD203B41FA5}">
                      <a16:colId xmlns:a16="http://schemas.microsoft.com/office/drawing/2014/main" val="2015147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Conference</a:t>
                      </a:r>
                      <a:endParaRPr lang="zh-CN" altLang="en-US" sz="13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Title</a:t>
                      </a:r>
                      <a:endParaRPr lang="zh-CN" altLang="en-US" sz="13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Author(s)</a:t>
                      </a:r>
                      <a:endParaRPr lang="zh-CN" altLang="en-US" sz="13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471403"/>
                  </a:ext>
                </a:extLst>
              </a:tr>
              <a:tr h="370840">
                <a:tc rowSpan="7">
                  <a:txBody>
                    <a:bodyPr/>
                    <a:lstStyle/>
                    <a:p>
                      <a:pPr algn="ctr"/>
                      <a:endParaRPr lang="en-US" altLang="zh-CN" sz="1300" dirty="0"/>
                    </a:p>
                    <a:p>
                      <a:pPr algn="ctr"/>
                      <a:endParaRPr lang="en-US" altLang="zh-CN" sz="1300" dirty="0"/>
                    </a:p>
                    <a:p>
                      <a:pPr algn="ctr"/>
                      <a:endParaRPr lang="en-US" altLang="zh-CN" sz="1300" dirty="0"/>
                    </a:p>
                    <a:p>
                      <a:pPr algn="ctr"/>
                      <a:endParaRPr lang="en-US" altLang="zh-CN" sz="1300" dirty="0"/>
                    </a:p>
                    <a:p>
                      <a:pPr algn="ctr"/>
                      <a:endParaRPr lang="en-US" altLang="zh-CN" sz="1300" dirty="0"/>
                    </a:p>
                    <a:p>
                      <a:pPr algn="ctr"/>
                      <a:endParaRPr lang="en-US" altLang="zh-CN" sz="1300" dirty="0"/>
                    </a:p>
                    <a:p>
                      <a:pPr algn="ctr"/>
                      <a:endParaRPr lang="en-US" altLang="zh-CN" sz="1300" dirty="0"/>
                    </a:p>
                    <a:p>
                      <a:pPr algn="ctr"/>
                      <a:endParaRPr lang="en-US" altLang="zh-CN" sz="1300" dirty="0"/>
                    </a:p>
                    <a:p>
                      <a:pPr algn="ctr"/>
                      <a:r>
                        <a:rPr lang="en-US" altLang="zh-CN" sz="1300" b="1" dirty="0"/>
                        <a:t>Peer-Review</a:t>
                      </a:r>
                      <a:r>
                        <a:rPr lang="en-US" altLang="zh-CN" sz="1300" b="1" baseline="0" dirty="0"/>
                        <a:t> Publication</a:t>
                      </a:r>
                      <a:endParaRPr lang="zh-CN" altLang="en-US" sz="13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b="1" dirty="0">
                          <a:solidFill>
                            <a:srgbClr val="C00000"/>
                          </a:solidFill>
                        </a:rPr>
                        <a:t>USENIX NSDI 2022 </a:t>
                      </a:r>
                    </a:p>
                    <a:p>
                      <a:r>
                        <a:rPr lang="en-US" altLang="zh-CN" sz="1300" dirty="0"/>
                        <a:t>(April </a:t>
                      </a:r>
                      <a:r>
                        <a:rPr lang="en-US" altLang="zh-CN" sz="1300" baseline="0" dirty="0"/>
                        <a:t>2022</a:t>
                      </a:r>
                      <a:r>
                        <a:rPr lang="en-US" altLang="zh-CN" sz="1300" dirty="0"/>
                        <a:t>)</a:t>
                      </a:r>
                      <a:endParaRPr lang="zh-CN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Zeta: A Scalable and Robust East-West Communication Framework in Large-Scale Clouds</a:t>
                      </a:r>
                      <a:endParaRPr lang="zh-CN" altLang="en-US" sz="13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rgbClr val="00B050"/>
                          </a:solidFill>
                        </a:rPr>
                        <a:t>L. Xie,</a:t>
                      </a:r>
                      <a:r>
                        <a:rPr lang="en-US" altLang="zh-CN" sz="1300" baseline="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zh-CN" sz="1300" dirty="0">
                          <a:solidFill>
                            <a:srgbClr val="00B050"/>
                          </a:solidFill>
                        </a:rPr>
                        <a:t>Y.</a:t>
                      </a:r>
                      <a:r>
                        <a:rPr lang="en-US" altLang="zh-CN" sz="1300" baseline="0" dirty="0">
                          <a:solidFill>
                            <a:srgbClr val="00B050"/>
                          </a:solidFill>
                        </a:rPr>
                        <a:t> Xiong (FW) </a:t>
                      </a:r>
                    </a:p>
                    <a:p>
                      <a:r>
                        <a:rPr lang="en-US" altLang="zh-CN" sz="1300" dirty="0"/>
                        <a:t>&amp; USTC,</a:t>
                      </a:r>
                      <a:r>
                        <a:rPr lang="en-US" altLang="zh-CN" sz="1300" baseline="0" dirty="0"/>
                        <a:t> John Hopkins Univ. (JHU) and State Univ of New York (SUNY)</a:t>
                      </a:r>
                      <a:endParaRPr lang="zh-CN" alt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178822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b="1" dirty="0">
                          <a:solidFill>
                            <a:srgbClr val="C00000"/>
                          </a:solidFill>
                        </a:rPr>
                        <a:t>IEEE</a:t>
                      </a:r>
                      <a:r>
                        <a:rPr lang="en-US" altLang="zh-CN" sz="1300" b="1" baseline="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300" b="1" dirty="0">
                          <a:solidFill>
                            <a:srgbClr val="C00000"/>
                          </a:solidFill>
                        </a:rPr>
                        <a:t>INFOCOM 2022 </a:t>
                      </a:r>
                    </a:p>
                    <a:p>
                      <a:r>
                        <a:rPr lang="en-US" altLang="zh-CN" sz="1300" dirty="0"/>
                        <a:t>(May 2022)</a:t>
                      </a:r>
                      <a:endParaRPr lang="zh-CN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VITA: Virtual Network</a:t>
                      </a:r>
                      <a:r>
                        <a:rPr lang="en-US" altLang="zh-CN" sz="1300" baseline="0" dirty="0"/>
                        <a:t> Topology-aware Southbound Message Delivery in Clouds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rgbClr val="00B050"/>
                          </a:solidFill>
                        </a:rPr>
                        <a:t>L. Xie,</a:t>
                      </a:r>
                      <a:r>
                        <a:rPr lang="en-US" altLang="zh-CN" sz="1300" baseline="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zh-CN" sz="1300" dirty="0">
                          <a:solidFill>
                            <a:srgbClr val="00B050"/>
                          </a:solidFill>
                        </a:rPr>
                        <a:t>Y. Xiong (FW)</a:t>
                      </a:r>
                    </a:p>
                    <a:p>
                      <a:r>
                        <a:rPr lang="en-US" altLang="zh-CN" sz="1300" dirty="0"/>
                        <a:t>&amp; USTC</a:t>
                      </a:r>
                      <a:endParaRPr lang="zh-CN" alt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70958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ACM Web Conf</a:t>
                      </a:r>
                      <a:r>
                        <a:rPr lang="en-US" altLang="zh-CN" sz="1300" baseline="0" dirty="0">
                          <a:solidFill>
                            <a:schemeClr val="tx1"/>
                          </a:solidFill>
                        </a:rPr>
                        <a:t>erence 2022 – EMDC Workshop </a:t>
                      </a:r>
                      <a:r>
                        <a:rPr lang="en-US" altLang="zh-CN" sz="1300" baseline="0" dirty="0"/>
                        <a:t>(April 2022)</a:t>
                      </a:r>
                      <a:endParaRPr lang="zh-CN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dirty="0"/>
                        <a:t>Security Challenges for Modern Data Centers with IoT: A</a:t>
                      </a:r>
                      <a:r>
                        <a:rPr lang="en-US" altLang="zh-CN" sz="1300" baseline="0" dirty="0"/>
                        <a:t> Preliminary Study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rgbClr val="00B050"/>
                          </a:solidFill>
                        </a:rPr>
                        <a:t>Z. Zeng</a:t>
                      </a:r>
                      <a:r>
                        <a:rPr lang="en-US" altLang="zh-CN" sz="1300" baseline="0" dirty="0">
                          <a:solidFill>
                            <a:srgbClr val="00B050"/>
                          </a:solidFill>
                        </a:rPr>
                        <a:t>, J. Chung, L. Xie (FW) </a:t>
                      </a:r>
                      <a:endParaRPr lang="zh-CN" alt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40377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b="1" dirty="0">
                          <a:solidFill>
                            <a:srgbClr val="C00000"/>
                          </a:solidFill>
                        </a:rPr>
                        <a:t>IEEE/ACM Transactions on Networking (</a:t>
                      </a:r>
                      <a:r>
                        <a:rPr lang="en-US" altLang="zh-CN" sz="1300" b="1" dirty="0" err="1">
                          <a:solidFill>
                            <a:srgbClr val="C00000"/>
                          </a:solidFill>
                        </a:rPr>
                        <a:t>ToN</a:t>
                      </a:r>
                      <a:r>
                        <a:rPr lang="en-US" altLang="zh-CN" sz="13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zh-CN" altLang="en-US" sz="13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Southbound Message Delivery with Virtual Network Topology Awareness in Clouds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rgbClr val="00B050"/>
                          </a:solidFill>
                        </a:rPr>
                        <a:t>J. Chung, L. Xie (FW)</a:t>
                      </a:r>
                    </a:p>
                    <a:p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&amp; USTC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34874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3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IEEE International Conference on Parallel and Distributed Systems (ICPADS) 2022 (Dec. 2022)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OXDP: Offloading XDP to </a:t>
                      </a:r>
                      <a:r>
                        <a:rPr lang="en-US" altLang="zh-CN" sz="13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SmartNIC</a:t>
                      </a:r>
                      <a:r>
                        <a:rPr lang="en-US" altLang="zh-CN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Accelerating Packet Processing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rgbClr val="00B050"/>
                          </a:solidFill>
                        </a:rPr>
                        <a:t>W. Wei, L. Xie (FW)</a:t>
                      </a:r>
                    </a:p>
                    <a:p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&amp; USTC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941624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3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IEEE International Conference on Parallel and Distributed Systems (ICPADS) 2022 (Dec. 2022)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</a:rPr>
                        <a:t>SNIP: Southbound Message Delivery with In-network Pruning in Clouds</a:t>
                      </a:r>
                    </a:p>
                  </a:txBody>
                  <a:tcPr marL="63500" marR="6350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rgbClr val="00B050"/>
                          </a:solidFill>
                        </a:rPr>
                        <a:t>L. Xie (FW)</a:t>
                      </a:r>
                    </a:p>
                    <a:p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&amp; USTC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526101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3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b="1" dirty="0">
                          <a:solidFill>
                            <a:srgbClr val="C00000"/>
                          </a:solidFill>
                        </a:rPr>
                        <a:t>ACM Symposium on Cloud Computing (</a:t>
                      </a:r>
                      <a:r>
                        <a:rPr lang="en-US" altLang="zh-CN" sz="1300" b="1" dirty="0" err="1">
                          <a:solidFill>
                            <a:srgbClr val="C00000"/>
                          </a:solidFill>
                        </a:rPr>
                        <a:t>SoCC</a:t>
                      </a:r>
                      <a:r>
                        <a:rPr lang="en-US" altLang="zh-CN" sz="1300" b="1" dirty="0">
                          <a:solidFill>
                            <a:srgbClr val="C00000"/>
                          </a:solidFill>
                        </a:rPr>
                        <a:t>)</a:t>
                      </a:r>
                    </a:p>
                    <a:p>
                      <a:r>
                        <a:rPr lang="en-US" altLang="zh-CN" sz="1300" b="1" dirty="0">
                          <a:solidFill>
                            <a:srgbClr val="C00000"/>
                          </a:solidFill>
                        </a:rPr>
                        <a:t>(Poster, Nov. 2022)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Cloud Gateways </a:t>
                      </a:r>
                      <a:r>
                        <a:rPr lang="en-US" altLang="zh-CN" sz="1300" b="0" i="0" dirty="0">
                          <a:effectLst/>
                        </a:rPr>
                        <a:t>Need Better Top-</a:t>
                      </a:r>
                      <a:r>
                        <a:rPr lang="en-US" altLang="zh-CN" sz="1300" b="0" i="1" dirty="0">
                          <a:effectLst/>
                        </a:rPr>
                        <a:t>n</a:t>
                      </a:r>
                      <a:r>
                        <a:rPr lang="en-US" altLang="zh-CN" sz="1300" b="0" i="0" dirty="0">
                          <a:effectLst/>
                        </a:rPr>
                        <a:t> Detection for Fine-grained Offloading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rgbClr val="00B050"/>
                          </a:solidFill>
                        </a:rPr>
                        <a:t>C. Misa, L. Fu, R. Jiang, L. Xie (FW)</a:t>
                      </a:r>
                      <a:endParaRPr lang="zh-CN" alt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391884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3FEA22D-84B0-AC1B-84FE-58D87998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77" y="182090"/>
            <a:ext cx="10515600" cy="685910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论文</a:t>
            </a:r>
            <a:r>
              <a:rPr lang="zh-CN" altLang="en-US" sz="3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发表</a:t>
            </a:r>
            <a:r>
              <a:rPr lang="en-US" altLang="zh-CN" sz="3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sz="3600" dirty="0"/>
              <a:t>(2022)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F3E2E8-3635-8654-8C67-A32F56853D39}"/>
              </a:ext>
            </a:extLst>
          </p:cNvPr>
          <p:cNvCxnSpPr>
            <a:cxnSpLocks/>
          </p:cNvCxnSpPr>
          <p:nvPr/>
        </p:nvCxnSpPr>
        <p:spPr>
          <a:xfrm>
            <a:off x="-3705" y="868000"/>
            <a:ext cx="12195705" cy="0"/>
          </a:xfrm>
          <a:prstGeom prst="line">
            <a:avLst/>
          </a:prstGeom>
          <a:noFill/>
          <a:ln w="44450" cap="flat" cmpd="sng" algn="ctr">
            <a:solidFill>
              <a:srgbClr val="C7000B"/>
            </a:solidFill>
            <a:prstDash val="solid"/>
            <a:miter lim="800000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132FDC-DB79-6375-110C-F428D279CD30}"/>
              </a:ext>
            </a:extLst>
          </p:cNvPr>
          <p:cNvSpPr txBox="1"/>
          <p:nvPr/>
        </p:nvSpPr>
        <p:spPr>
          <a:xfrm>
            <a:off x="134890" y="1015138"/>
            <a:ext cx="113175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2022</a:t>
            </a:r>
            <a:r>
              <a:rPr lang="zh-CN" altLang="en-US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年网络组总共发表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6</a:t>
            </a:r>
            <a:r>
              <a:rPr lang="zh-CN" altLang="en-US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篇学术论文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+</a:t>
            </a:r>
            <a:r>
              <a:rPr lang="en-US" altLang="zh-CN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篇</a:t>
            </a:r>
            <a:r>
              <a:rPr lang="en-US" altLang="zh-CN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poster</a:t>
            </a:r>
            <a:r>
              <a:rPr lang="zh-CN" altLang="en-US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，并发表</a:t>
            </a:r>
            <a:r>
              <a:rPr lang="en-US" altLang="zh-CN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5</a:t>
            </a:r>
            <a:r>
              <a:rPr lang="zh-CN" altLang="en-US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次工业会议演讲 </a:t>
            </a:r>
            <a:r>
              <a:rPr lang="en-US" altLang="zh-CN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+ 1</a:t>
            </a:r>
            <a:r>
              <a:rPr lang="zh-CN" altLang="en-US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次主题演讲</a:t>
            </a:r>
            <a:endParaRPr lang="en-US" altLang="zh-CN" sz="18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en-US" altLang="zh-CN" dirty="0"/>
          </a:p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在网络顶会</a:t>
            </a:r>
            <a:r>
              <a:rPr lang="en-US" altLang="zh-CN" dirty="0">
                <a:ea typeface="华文宋体" panose="02010600040101010101" pitchFamily="2" charset="-122"/>
              </a:rPr>
              <a:t>USENIX NSDI, IEEE INFOCOM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, 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核心期刊</a:t>
            </a:r>
            <a:r>
              <a:rPr lang="en-US" altLang="zh-CN" dirty="0">
                <a:ea typeface="华文宋体" panose="02010600040101010101" pitchFamily="2" charset="-122"/>
              </a:rPr>
              <a:t>ACM/IEEE </a:t>
            </a:r>
            <a:r>
              <a:rPr lang="en-US" altLang="zh-CN" dirty="0" err="1">
                <a:ea typeface="华文宋体" panose="02010600040101010101" pitchFamily="2" charset="-122"/>
              </a:rPr>
              <a:t>ToN</a:t>
            </a:r>
            <a:r>
              <a:rPr lang="en-US" altLang="zh-CN" dirty="0">
                <a:ea typeface="华文宋体" panose="02010600040101010101" pitchFamily="2" charset="-122"/>
              </a:rPr>
              <a:t> 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和云领域顶会</a:t>
            </a:r>
            <a:r>
              <a:rPr lang="en-US" altLang="zh-CN" dirty="0">
                <a:ea typeface="华文宋体" panose="02010600040101010101" pitchFamily="2" charset="-122"/>
              </a:rPr>
              <a:t>ACM </a:t>
            </a:r>
            <a:r>
              <a:rPr lang="en-US" altLang="zh-CN" dirty="0" err="1">
                <a:ea typeface="华文宋体" panose="02010600040101010101" pitchFamily="2" charset="-122"/>
              </a:rPr>
              <a:t>SoCC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均有论文或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poster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发表</a:t>
            </a:r>
          </a:p>
        </p:txBody>
      </p:sp>
    </p:spTree>
    <p:extLst>
      <p:ext uri="{BB962C8B-B14F-4D97-AF65-F5344CB8AC3E}">
        <p14:creationId xmlns:p14="http://schemas.microsoft.com/office/powerpoint/2010/main" val="185439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3732306"/>
              </p:ext>
            </p:extLst>
          </p:nvPr>
        </p:nvGraphicFramePr>
        <p:xfrm>
          <a:off x="64805" y="2296125"/>
          <a:ext cx="11992305" cy="349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10911">
                  <a:extLst>
                    <a:ext uri="{9D8B030D-6E8A-4147-A177-3AD203B41FA5}">
                      <a16:colId xmlns:a16="http://schemas.microsoft.com/office/drawing/2014/main" val="2689560874"/>
                    </a:ext>
                  </a:extLst>
                </a:gridCol>
                <a:gridCol w="2100766">
                  <a:extLst>
                    <a:ext uri="{9D8B030D-6E8A-4147-A177-3AD203B41FA5}">
                      <a16:colId xmlns:a16="http://schemas.microsoft.com/office/drawing/2014/main" val="2103940446"/>
                    </a:ext>
                  </a:extLst>
                </a:gridCol>
                <a:gridCol w="4107318">
                  <a:extLst>
                    <a:ext uri="{9D8B030D-6E8A-4147-A177-3AD203B41FA5}">
                      <a16:colId xmlns:a16="http://schemas.microsoft.com/office/drawing/2014/main" val="3720733370"/>
                    </a:ext>
                  </a:extLst>
                </a:gridCol>
                <a:gridCol w="3373310">
                  <a:extLst>
                    <a:ext uri="{9D8B030D-6E8A-4147-A177-3AD203B41FA5}">
                      <a16:colId xmlns:a16="http://schemas.microsoft.com/office/drawing/2014/main" val="2015147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Conference</a:t>
                      </a:r>
                      <a:endParaRPr lang="zh-CN" altLang="en-US" sz="13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Title</a:t>
                      </a:r>
                      <a:endParaRPr lang="zh-CN" altLang="en-US" sz="13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Author(s)</a:t>
                      </a:r>
                      <a:endParaRPr lang="zh-CN" altLang="en-US" sz="13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471403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endParaRPr lang="en-US" altLang="zh-CN" sz="1300" dirty="0"/>
                    </a:p>
                    <a:p>
                      <a:pPr algn="ctr"/>
                      <a:endParaRPr lang="en-US" altLang="zh-CN" sz="1300" dirty="0"/>
                    </a:p>
                    <a:p>
                      <a:pPr algn="ctr"/>
                      <a:endParaRPr lang="en-US" altLang="zh-CN" sz="1300" dirty="0"/>
                    </a:p>
                    <a:p>
                      <a:pPr algn="ctr"/>
                      <a:endParaRPr lang="en-US" altLang="zh-CN" sz="1300" dirty="0"/>
                    </a:p>
                    <a:p>
                      <a:pPr algn="ctr"/>
                      <a:endParaRPr lang="en-US" altLang="zh-CN" sz="1300" dirty="0"/>
                    </a:p>
                    <a:p>
                      <a:pPr algn="ctr"/>
                      <a:r>
                        <a:rPr lang="en-US" altLang="zh-CN" sz="1300" b="1" dirty="0"/>
                        <a:t>Industrial</a:t>
                      </a:r>
                      <a:r>
                        <a:rPr lang="en-US" altLang="zh-CN" sz="1300" b="1" baseline="0" dirty="0"/>
                        <a:t> Talk </a:t>
                      </a:r>
                      <a:endParaRPr lang="zh-CN" altLang="en-US" sz="13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b="1" dirty="0">
                          <a:solidFill>
                            <a:schemeClr val="accent1"/>
                          </a:solidFill>
                        </a:rPr>
                        <a:t>OSS North</a:t>
                      </a:r>
                      <a:r>
                        <a:rPr lang="en-US" altLang="zh-CN" sz="1300" b="1" baseline="0" dirty="0">
                          <a:solidFill>
                            <a:schemeClr val="accent1"/>
                          </a:solidFill>
                        </a:rPr>
                        <a:t> America 22</a:t>
                      </a:r>
                    </a:p>
                    <a:p>
                      <a:r>
                        <a:rPr lang="en-US" altLang="zh-CN" sz="1300" baseline="0" dirty="0"/>
                        <a:t>(June 2022)</a:t>
                      </a:r>
                      <a:endParaRPr lang="zh-CN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Network Traffic Quality of Service (</a:t>
                      </a:r>
                      <a:r>
                        <a:rPr lang="en-US" altLang="zh-CN" sz="1300" dirty="0" err="1"/>
                        <a:t>QoS</a:t>
                      </a:r>
                      <a:r>
                        <a:rPr lang="en-US" altLang="zh-CN" sz="1300" dirty="0"/>
                        <a:t>) classes for Containers</a:t>
                      </a:r>
                      <a:r>
                        <a:rPr lang="en-US" altLang="zh-CN" sz="1300" baseline="0" dirty="0"/>
                        <a:t> &amp; Pods via </a:t>
                      </a:r>
                      <a:r>
                        <a:rPr lang="en-US" altLang="zh-CN" sz="1300" baseline="0" dirty="0" err="1"/>
                        <a:t>eBPF</a:t>
                      </a:r>
                      <a:r>
                        <a:rPr lang="en-US" altLang="zh-CN" sz="1300" baseline="0" dirty="0"/>
                        <a:t>/XDP</a:t>
                      </a:r>
                      <a:endParaRPr lang="zh-CN" altLang="en-US" sz="13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rgbClr val="00B050"/>
                          </a:solidFill>
                        </a:rPr>
                        <a:t>V.</a:t>
                      </a:r>
                      <a:r>
                        <a:rPr lang="en-US" altLang="zh-CN" sz="1300" baseline="0" dirty="0">
                          <a:solidFill>
                            <a:srgbClr val="00B050"/>
                          </a:solidFill>
                        </a:rPr>
                        <a:t> Kulkarni, P. Tran (FW)</a:t>
                      </a:r>
                      <a:endParaRPr lang="zh-CN" alt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615333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b="1" dirty="0">
                          <a:solidFill>
                            <a:schemeClr val="accent1"/>
                          </a:solidFill>
                        </a:rPr>
                        <a:t>OSS North America 22</a:t>
                      </a:r>
                    </a:p>
                    <a:p>
                      <a:r>
                        <a:rPr lang="en-US" altLang="zh-CN" sz="1300" dirty="0"/>
                        <a:t>(June 2022)</a:t>
                      </a:r>
                      <a:endParaRPr lang="zh-CN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Kubernetes Network Policy Enforcement in XDP without IP Translation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rgbClr val="00B050"/>
                          </a:solidFill>
                        </a:rPr>
                        <a:t>H.</a:t>
                      </a:r>
                      <a:r>
                        <a:rPr lang="en-US" altLang="zh-CN" sz="1300" baseline="0" dirty="0">
                          <a:solidFill>
                            <a:srgbClr val="00B050"/>
                          </a:solidFill>
                        </a:rPr>
                        <a:t> Chang (FW)</a:t>
                      </a:r>
                    </a:p>
                    <a:p>
                      <a:r>
                        <a:rPr lang="en-US" altLang="zh-CN" sz="1300" baseline="0" dirty="0"/>
                        <a:t>&amp; </a:t>
                      </a:r>
                      <a:r>
                        <a:rPr lang="en-US" altLang="zh-CN" sz="1300" baseline="0" dirty="0" err="1"/>
                        <a:t>ByteDance</a:t>
                      </a:r>
                      <a:r>
                        <a:rPr lang="en-US" altLang="zh-CN" sz="13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13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778479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b="1" dirty="0">
                          <a:solidFill>
                            <a:schemeClr val="accent1"/>
                          </a:solidFill>
                        </a:rPr>
                        <a:t>ONE Summit 22</a:t>
                      </a:r>
                      <a:r>
                        <a:rPr lang="en-US" altLang="zh-CN" sz="1300" b="1" dirty="0">
                          <a:solidFill>
                            <a:srgbClr val="00B050"/>
                          </a:solidFill>
                        </a:rPr>
                        <a:t> </a:t>
                      </a:r>
                    </a:p>
                    <a:p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(Nov 2022)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Building Hyperscale Cloud-Native SDN: An Ongoing Journey with Kubernetes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rgbClr val="00B050"/>
                          </a:solidFill>
                        </a:rPr>
                        <a:t>L. Xie, Y. </a:t>
                      </a:r>
                      <a:r>
                        <a:rPr lang="en-US" altLang="zh-CN" sz="1300" dirty="0" err="1">
                          <a:solidFill>
                            <a:srgbClr val="00B050"/>
                          </a:solidFill>
                        </a:rPr>
                        <a:t>Xiong</a:t>
                      </a:r>
                      <a:r>
                        <a:rPr lang="en-US" altLang="zh-CN" sz="1300" dirty="0">
                          <a:solidFill>
                            <a:srgbClr val="00B050"/>
                          </a:solidFill>
                        </a:rPr>
                        <a:t> (FW)</a:t>
                      </a:r>
                      <a:endParaRPr lang="zh-CN" alt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938244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b="1" dirty="0">
                          <a:solidFill>
                            <a:schemeClr val="accent1"/>
                          </a:solidFill>
                        </a:rPr>
                        <a:t>ONE Summit 22 </a:t>
                      </a:r>
                    </a:p>
                    <a:p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(Nov 2022)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Network Traffic Quality of Service (QoS) for Kubernetes Pods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dirty="0">
                          <a:solidFill>
                            <a:srgbClr val="00B050"/>
                          </a:solidFill>
                        </a:rPr>
                        <a:t>V.</a:t>
                      </a:r>
                      <a:r>
                        <a:rPr lang="en-US" altLang="zh-CN" sz="1300" baseline="0" dirty="0">
                          <a:solidFill>
                            <a:srgbClr val="00B050"/>
                          </a:solidFill>
                        </a:rPr>
                        <a:t> Kulkarni, P. Tran (FW)</a:t>
                      </a:r>
                      <a:endParaRPr lang="zh-CN" alt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27545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b="1" dirty="0">
                          <a:solidFill>
                            <a:schemeClr val="accent1"/>
                          </a:solidFill>
                        </a:rPr>
                        <a:t>ONE Summit 22 </a:t>
                      </a:r>
                    </a:p>
                    <a:p>
                      <a:r>
                        <a:rPr lang="en-US" altLang="zh-CN" sz="1300" dirty="0">
                          <a:solidFill>
                            <a:schemeClr val="tx1"/>
                          </a:solidFill>
                        </a:rPr>
                        <a:t>(Nov 2022)</a:t>
                      </a:r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Risk-Based Vulnerability Management for Cloud Networks - A Proof of Concept on Vulnerability Prioritization Model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rgbClr val="00B050"/>
                          </a:solidFill>
                        </a:rPr>
                        <a:t>Z. Zhen, J. Chung (FW)</a:t>
                      </a:r>
                      <a:endParaRPr lang="zh-CN" alt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972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3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1" dirty="0"/>
                        <a:t>Keynote</a:t>
                      </a:r>
                      <a:r>
                        <a:rPr lang="en-US" altLang="zh-CN" sz="1300" b="1" baseline="0" dirty="0"/>
                        <a:t> Speech</a:t>
                      </a:r>
                      <a:endParaRPr lang="zh-CN" altLang="en-US" sz="13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3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dirty="0">
                          <a:solidFill>
                            <a:schemeClr val="accent1"/>
                          </a:solidFill>
                        </a:rPr>
                        <a:t>ACM Web Conf</a:t>
                      </a:r>
                      <a:r>
                        <a:rPr lang="en-US" altLang="zh-CN" sz="1300" baseline="0" dirty="0">
                          <a:solidFill>
                            <a:schemeClr val="accent1"/>
                          </a:solidFill>
                        </a:rPr>
                        <a:t>erence – EMDC 22 </a:t>
                      </a:r>
                      <a:r>
                        <a:rPr lang="en-US" altLang="zh-CN" sz="1300" baseline="0" dirty="0"/>
                        <a:t>(April 2022)</a:t>
                      </a:r>
                      <a:endParaRPr lang="zh-CN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Building Next-Gen Cloud</a:t>
                      </a:r>
                      <a:r>
                        <a:rPr lang="en-US" altLang="zh-CN" sz="1300" baseline="0" dirty="0"/>
                        <a:t> Infrastructure and Networking in a Cloud-Native Approach</a:t>
                      </a:r>
                      <a:endParaRPr lang="zh-CN" altLang="en-US" sz="13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rgbClr val="00B050"/>
                          </a:solidFill>
                        </a:rPr>
                        <a:t>L.</a:t>
                      </a:r>
                      <a:r>
                        <a:rPr lang="en-US" altLang="zh-CN" sz="1300" baseline="0" dirty="0">
                          <a:solidFill>
                            <a:srgbClr val="00B050"/>
                          </a:solidFill>
                        </a:rPr>
                        <a:t> Xie (FW)</a:t>
                      </a:r>
                      <a:endParaRPr lang="zh-CN" alt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571899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3FEA22D-84B0-AC1B-84FE-58D87998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77" y="182090"/>
            <a:ext cx="10515600" cy="685910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业界演讲</a:t>
            </a:r>
            <a:r>
              <a:rPr lang="en-US" sz="3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sz="3600" dirty="0"/>
              <a:t>(2022)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F3E2E8-3635-8654-8C67-A32F56853D39}"/>
              </a:ext>
            </a:extLst>
          </p:cNvPr>
          <p:cNvCxnSpPr>
            <a:cxnSpLocks/>
          </p:cNvCxnSpPr>
          <p:nvPr/>
        </p:nvCxnSpPr>
        <p:spPr>
          <a:xfrm>
            <a:off x="-3705" y="868000"/>
            <a:ext cx="12195705" cy="0"/>
          </a:xfrm>
          <a:prstGeom prst="line">
            <a:avLst/>
          </a:prstGeom>
          <a:noFill/>
          <a:ln w="44450" cap="flat" cmpd="sng" algn="ctr">
            <a:solidFill>
              <a:srgbClr val="C7000B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084193A-C029-0D4B-12B8-B527F676C55D}"/>
              </a:ext>
            </a:extLst>
          </p:cNvPr>
          <p:cNvSpPr txBox="1"/>
          <p:nvPr/>
        </p:nvSpPr>
        <p:spPr>
          <a:xfrm>
            <a:off x="107996" y="1056451"/>
            <a:ext cx="116581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2022</a:t>
            </a:r>
            <a:r>
              <a:rPr lang="zh-CN" altLang="en-US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年网络组总共发表</a:t>
            </a:r>
            <a:r>
              <a:rPr lang="en-US" altLang="zh-CN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6</a:t>
            </a:r>
            <a:r>
              <a:rPr lang="zh-CN" altLang="en-US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篇学术论文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+</a:t>
            </a:r>
            <a:r>
              <a:rPr lang="en-US" altLang="zh-CN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篇</a:t>
            </a:r>
            <a:r>
              <a:rPr lang="en-US" altLang="zh-CN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poster</a:t>
            </a:r>
            <a:r>
              <a:rPr lang="zh-CN" altLang="en-US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，并发表</a:t>
            </a:r>
            <a:r>
              <a:rPr lang="en-US" altLang="zh-CN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5</a:t>
            </a:r>
            <a:r>
              <a:rPr lang="zh-CN" altLang="en-US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次工业会议演讲 </a:t>
            </a:r>
            <a:r>
              <a:rPr lang="en-US" altLang="zh-CN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+ 1</a:t>
            </a:r>
            <a:r>
              <a:rPr lang="zh-CN" altLang="en-US" sz="1800" dirty="0">
                <a:latin typeface="华文仿宋" panose="02010600040101010101" pitchFamily="2" charset="-122"/>
                <a:ea typeface="华文仿宋" panose="02010600040101010101" pitchFamily="2" charset="-122"/>
              </a:rPr>
              <a:t>次主题演讲</a:t>
            </a:r>
            <a:endParaRPr lang="en-US" altLang="zh-CN" sz="18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en-US" altLang="zh-CN" dirty="0"/>
          </a:p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演讲发表在</a:t>
            </a:r>
            <a:r>
              <a:rPr lang="en-US" altLang="zh-CN" dirty="0">
                <a:ea typeface="华文仿宋" panose="02010600040101010101" pitchFamily="2" charset="-122"/>
              </a:rPr>
              <a:t>Linux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基金会</a:t>
            </a:r>
            <a:r>
              <a:rPr lang="en-US" altLang="zh-CN" dirty="0">
                <a:ea typeface="华文仿宋" panose="02010600040101010101" pitchFamily="2" charset="-122"/>
              </a:rPr>
              <a:t>Open Source Summit (OSS) North America 2022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和</a:t>
            </a:r>
            <a:r>
              <a:rPr lang="en-US" altLang="zh-CN" dirty="0"/>
              <a:t>Open Network &amp; Edge (ONE) Summit 2022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508615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6E0585C36160439B1686DD07B74BC3" ma:contentTypeVersion="6" ma:contentTypeDescription="Create a new document." ma:contentTypeScope="" ma:versionID="9979d6ba0bddcefd1a17e731500d1a18">
  <xsd:schema xmlns:xsd="http://www.w3.org/2001/XMLSchema" xmlns:xs="http://www.w3.org/2001/XMLSchema" xmlns:p="http://schemas.microsoft.com/office/2006/metadata/properties" xmlns:ns2="30bcda9f-da09-459e-99f5-c1a7c77a2aa3" xmlns:ns3="a23ad29d-cfe6-4843-87ec-0fb637a8b04c" targetNamespace="http://schemas.microsoft.com/office/2006/metadata/properties" ma:root="true" ma:fieldsID="5fe7f8e1e46a9bb2589f14a91dfe7013" ns2:_="" ns3:_="">
    <xsd:import namespace="30bcda9f-da09-459e-99f5-c1a7c77a2aa3"/>
    <xsd:import namespace="a23ad29d-cfe6-4843-87ec-0fb637a8b0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cda9f-da09-459e-99f5-c1a7c77a2a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3ad29d-cfe6-4843-87ec-0fb637a8b04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ADBFBB-E332-41FA-B499-8298943F9ABA}">
  <ds:schemaRefs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www.w3.org/XML/1998/namespace"/>
    <ds:schemaRef ds:uri="http://schemas.microsoft.com/office/infopath/2007/PartnerControls"/>
    <ds:schemaRef ds:uri="a23ad29d-cfe6-4843-87ec-0fb637a8b04c"/>
    <ds:schemaRef ds:uri="30bcda9f-da09-459e-99f5-c1a7c77a2aa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84FA27B-440C-44DB-A4E2-74B5768BE4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E6B783-B0D6-4258-AB5C-BE08D554E1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bcda9f-da09-459e-99f5-c1a7c77a2aa3"/>
    <ds:schemaRef ds:uri="a23ad29d-cfe6-4843-87ec-0fb637a8b0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18177</TotalTime>
  <Words>2922</Words>
  <Application>Microsoft Office PowerPoint</Application>
  <PresentationFormat>Widescreen</PresentationFormat>
  <Paragraphs>305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等线</vt:lpstr>
      <vt:lpstr>华文仿宋</vt:lpstr>
      <vt:lpstr>华文宋体</vt:lpstr>
      <vt:lpstr>华文宋体</vt:lpstr>
      <vt:lpstr>Arial</vt:lpstr>
      <vt:lpstr>Calibri</vt:lpstr>
      <vt:lpstr>Calibri Light</vt:lpstr>
      <vt:lpstr>Wingdings</vt:lpstr>
      <vt:lpstr>Custom Design</vt:lpstr>
      <vt:lpstr>Office Theme</vt:lpstr>
      <vt:lpstr>美研云网络930项目进展</vt:lpstr>
      <vt:lpstr>云网络项目总汇</vt:lpstr>
      <vt:lpstr>Merak – 云网络仿真平台</vt:lpstr>
      <vt:lpstr>Merak – 云网络仿真平台 (2)</vt:lpstr>
      <vt:lpstr>Arion –可编程云数据面平台(1)</vt:lpstr>
      <vt:lpstr>Arion –可编程云数据面平台(2)</vt:lpstr>
      <vt:lpstr>Alcor – 云虚拟网络大规模管控面</vt:lpstr>
      <vt:lpstr>论文发表 (2022)</vt:lpstr>
      <vt:lpstr>业界演讲 (2022)</vt:lpstr>
      <vt:lpstr>Top-N Flow的智能快速检测</vt:lpstr>
      <vt:lpstr>ML-based网络配置按需下放</vt:lpstr>
      <vt:lpstr>XDP智能网卡卸载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Davis</dc:creator>
  <cp:lastModifiedBy>Liguang Xie</cp:lastModifiedBy>
  <cp:revision>1054</cp:revision>
  <dcterms:created xsi:type="dcterms:W3CDTF">2019-12-02T18:03:50Z</dcterms:created>
  <dcterms:modified xsi:type="dcterms:W3CDTF">2022-10-21T06:58:18Z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readonly">
    <vt:lpwstr/>
  </property>
  <property fmtid="{D5CDD505-2E9C-101B-9397-08002B2CF9AE}" pid="3" name="_change">
    <vt:lpwstr/>
  </property>
  <property fmtid="{D5CDD505-2E9C-101B-9397-08002B2CF9AE}" pid="4" name="_full-control">
    <vt:lpwstr/>
  </property>
  <property fmtid="{D5CDD505-2E9C-101B-9397-08002B2CF9AE}" pid="5" name="sflag">
    <vt:lpwstr>1565641933</vt:lpwstr>
  </property>
  <property fmtid="{D5CDD505-2E9C-101B-9397-08002B2CF9AE}" pid="6" name="ContentTypeId">
    <vt:lpwstr>0x0101002E6E0585C36160439B1686DD07B74BC3</vt:lpwstr>
  </property>
</Properties>
</file>